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88"/>
  </p:notesMasterIdLst>
  <p:sldIdLst>
    <p:sldId id="256" r:id="rId2"/>
    <p:sldId id="258" r:id="rId3"/>
    <p:sldId id="363" r:id="rId4"/>
    <p:sldId id="495" r:id="rId5"/>
    <p:sldId id="296" r:id="rId6"/>
    <p:sldId id="348" r:id="rId7"/>
    <p:sldId id="358" r:id="rId8"/>
    <p:sldId id="349" r:id="rId9"/>
    <p:sldId id="298" r:id="rId10"/>
    <p:sldId id="299" r:id="rId11"/>
    <p:sldId id="302" r:id="rId12"/>
    <p:sldId id="423" r:id="rId13"/>
    <p:sldId id="307" r:id="rId14"/>
    <p:sldId id="301" r:id="rId15"/>
    <p:sldId id="308" r:id="rId16"/>
    <p:sldId id="300" r:id="rId17"/>
    <p:sldId id="310" r:id="rId18"/>
    <p:sldId id="262" r:id="rId19"/>
    <p:sldId id="263" r:id="rId20"/>
    <p:sldId id="517" r:id="rId21"/>
    <p:sldId id="351" r:id="rId22"/>
    <p:sldId id="400" r:id="rId23"/>
    <p:sldId id="488" r:id="rId24"/>
    <p:sldId id="485" r:id="rId25"/>
    <p:sldId id="401" r:id="rId26"/>
    <p:sldId id="486" r:id="rId27"/>
    <p:sldId id="487" r:id="rId28"/>
    <p:sldId id="350" r:id="rId29"/>
    <p:sldId id="354" r:id="rId30"/>
    <p:sldId id="318" r:id="rId31"/>
    <p:sldId id="378" r:id="rId32"/>
    <p:sldId id="317" r:id="rId33"/>
    <p:sldId id="379" r:id="rId34"/>
    <p:sldId id="330" r:id="rId35"/>
    <p:sldId id="319" r:id="rId36"/>
    <p:sldId id="320" r:id="rId37"/>
    <p:sldId id="332" r:id="rId38"/>
    <p:sldId id="366" r:id="rId39"/>
    <p:sldId id="367" r:id="rId40"/>
    <p:sldId id="370" r:id="rId41"/>
    <p:sldId id="368" r:id="rId42"/>
    <p:sldId id="369" r:id="rId43"/>
    <p:sldId id="373" r:id="rId44"/>
    <p:sldId id="374" r:id="rId45"/>
    <p:sldId id="334" r:id="rId46"/>
    <p:sldId id="333" r:id="rId47"/>
    <p:sldId id="337" r:id="rId48"/>
    <p:sldId id="359" r:id="rId49"/>
    <p:sldId id="377" r:id="rId50"/>
    <p:sldId id="422" r:id="rId51"/>
    <p:sldId id="353" r:id="rId52"/>
    <p:sldId id="336" r:id="rId53"/>
    <p:sldId id="340" r:id="rId54"/>
    <p:sldId id="341" r:id="rId55"/>
    <p:sldId id="343" r:id="rId56"/>
    <p:sldId id="344" r:id="rId57"/>
    <p:sldId id="345" r:id="rId58"/>
    <p:sldId id="346" r:id="rId59"/>
    <p:sldId id="360" r:id="rId60"/>
    <p:sldId id="338" r:id="rId61"/>
    <p:sldId id="339" r:id="rId62"/>
    <p:sldId id="357" r:id="rId63"/>
    <p:sldId id="361" r:id="rId64"/>
    <p:sldId id="362" r:id="rId65"/>
    <p:sldId id="404" r:id="rId66"/>
    <p:sldId id="405" r:id="rId67"/>
    <p:sldId id="494" r:id="rId68"/>
    <p:sldId id="355" r:id="rId69"/>
    <p:sldId id="403" r:id="rId70"/>
    <p:sldId id="396" r:id="rId71"/>
    <p:sldId id="395" r:id="rId72"/>
    <p:sldId id="425" r:id="rId73"/>
    <p:sldId id="399" r:id="rId74"/>
    <p:sldId id="426" r:id="rId75"/>
    <p:sldId id="424" r:id="rId76"/>
    <p:sldId id="406" r:id="rId77"/>
    <p:sldId id="427" r:id="rId78"/>
    <p:sldId id="429" r:id="rId79"/>
    <p:sldId id="428" r:id="rId80"/>
    <p:sldId id="356" r:id="rId81"/>
    <p:sldId id="430" r:id="rId82"/>
    <p:sldId id="451" r:id="rId83"/>
    <p:sldId id="452" r:id="rId84"/>
    <p:sldId id="450" r:id="rId85"/>
    <p:sldId id="431" r:id="rId86"/>
    <p:sldId id="432" r:id="rId87"/>
    <p:sldId id="433" r:id="rId88"/>
    <p:sldId id="436" r:id="rId89"/>
    <p:sldId id="434" r:id="rId90"/>
    <p:sldId id="441" r:id="rId91"/>
    <p:sldId id="442" r:id="rId92"/>
    <p:sldId id="443" r:id="rId93"/>
    <p:sldId id="444" r:id="rId94"/>
    <p:sldId id="445" r:id="rId95"/>
    <p:sldId id="446" r:id="rId96"/>
    <p:sldId id="447" r:id="rId97"/>
    <p:sldId id="448" r:id="rId98"/>
    <p:sldId id="449" r:id="rId99"/>
    <p:sldId id="438" r:id="rId100"/>
    <p:sldId id="440" r:id="rId101"/>
    <p:sldId id="437" r:id="rId102"/>
    <p:sldId id="439" r:id="rId103"/>
    <p:sldId id="518" r:id="rId104"/>
    <p:sldId id="352" r:id="rId105"/>
    <p:sldId id="407" r:id="rId106"/>
    <p:sldId id="419" r:id="rId107"/>
    <p:sldId id="409" r:id="rId108"/>
    <p:sldId id="412" r:id="rId109"/>
    <p:sldId id="411" r:id="rId110"/>
    <p:sldId id="456" r:id="rId111"/>
    <p:sldId id="414" r:id="rId112"/>
    <p:sldId id="415" r:id="rId113"/>
    <p:sldId id="416" r:id="rId114"/>
    <p:sldId id="417" r:id="rId115"/>
    <p:sldId id="418" r:id="rId116"/>
    <p:sldId id="408" r:id="rId117"/>
    <p:sldId id="420" r:id="rId118"/>
    <p:sldId id="421" r:id="rId119"/>
    <p:sldId id="491" r:id="rId120"/>
    <p:sldId id="490" r:id="rId121"/>
    <p:sldId id="492" r:id="rId122"/>
    <p:sldId id="493" r:id="rId123"/>
    <p:sldId id="489" r:id="rId124"/>
    <p:sldId id="364" r:id="rId125"/>
    <p:sldId id="496" r:id="rId126"/>
    <p:sldId id="497" r:id="rId127"/>
    <p:sldId id="499" r:id="rId128"/>
    <p:sldId id="500" r:id="rId129"/>
    <p:sldId id="501" r:id="rId130"/>
    <p:sldId id="502" r:id="rId131"/>
    <p:sldId id="503" r:id="rId132"/>
    <p:sldId id="504" r:id="rId133"/>
    <p:sldId id="505" r:id="rId134"/>
    <p:sldId id="506" r:id="rId135"/>
    <p:sldId id="507" r:id="rId136"/>
    <p:sldId id="508" r:id="rId137"/>
    <p:sldId id="509" r:id="rId138"/>
    <p:sldId id="510" r:id="rId139"/>
    <p:sldId id="511" r:id="rId140"/>
    <p:sldId id="512" r:id="rId141"/>
    <p:sldId id="513" r:id="rId142"/>
    <p:sldId id="514" r:id="rId143"/>
    <p:sldId id="515" r:id="rId144"/>
    <p:sldId id="516" r:id="rId145"/>
    <p:sldId id="520" r:id="rId146"/>
    <p:sldId id="457" r:id="rId147"/>
    <p:sldId id="365" r:id="rId148"/>
    <p:sldId id="384" r:id="rId149"/>
    <p:sldId id="390" r:id="rId150"/>
    <p:sldId id="385" r:id="rId151"/>
    <p:sldId id="389" r:id="rId152"/>
    <p:sldId id="387" r:id="rId153"/>
    <p:sldId id="386" r:id="rId154"/>
    <p:sldId id="388" r:id="rId155"/>
    <p:sldId id="381" r:id="rId156"/>
    <p:sldId id="391" r:id="rId157"/>
    <p:sldId id="392" r:id="rId158"/>
    <p:sldId id="393" r:id="rId159"/>
    <p:sldId id="545" r:id="rId160"/>
    <p:sldId id="521" r:id="rId161"/>
    <p:sldId id="522" r:id="rId162"/>
    <p:sldId id="523" r:id="rId163"/>
    <p:sldId id="524" r:id="rId164"/>
    <p:sldId id="525" r:id="rId165"/>
    <p:sldId id="526" r:id="rId166"/>
    <p:sldId id="527" r:id="rId167"/>
    <p:sldId id="528" r:id="rId168"/>
    <p:sldId id="529" r:id="rId169"/>
    <p:sldId id="530" r:id="rId170"/>
    <p:sldId id="531" r:id="rId171"/>
    <p:sldId id="532" r:id="rId172"/>
    <p:sldId id="533" r:id="rId173"/>
    <p:sldId id="534" r:id="rId174"/>
    <p:sldId id="535" r:id="rId175"/>
    <p:sldId id="536" r:id="rId176"/>
    <p:sldId id="537" r:id="rId177"/>
    <p:sldId id="546" r:id="rId178"/>
    <p:sldId id="539" r:id="rId179"/>
    <p:sldId id="540" r:id="rId180"/>
    <p:sldId id="541" r:id="rId181"/>
    <p:sldId id="542" r:id="rId182"/>
    <p:sldId id="543" r:id="rId183"/>
    <p:sldId id="544" r:id="rId184"/>
    <p:sldId id="453" r:id="rId185"/>
    <p:sldId id="481" r:id="rId186"/>
    <p:sldId id="372" r:id="rId18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D8D"/>
    <a:srgbClr val="25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09" autoAdjust="0"/>
  </p:normalViewPr>
  <p:slideViewPr>
    <p:cSldViewPr snapToGrid="0" snapToObjects="1">
      <p:cViewPr varScale="1">
        <p:scale>
          <a:sx n="136" d="100"/>
          <a:sy n="136" d="100"/>
        </p:scale>
        <p:origin x="-752"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notesMaster" Target="notesMasters/notesMaster1.xml"/><Relationship Id="rId189"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presProps" Target="presProps.xml"/><Relationship Id="rId191" Type="http://schemas.openxmlformats.org/officeDocument/2006/relationships/viewProps" Target="viewProps.xml"/><Relationship Id="rId192"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Manifest v2</a:t>
          </a:r>
          <a:br>
            <a:rPr lang="en-US" dirty="0" smtClean="0"/>
          </a:b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13438C59-C8F7-684A-B1F0-C436B011E6E5}">
      <dgm:prSet phldrT="[Text]"/>
      <dgm:spPr/>
      <dgm:t>
        <a:bodyPr/>
        <a:lstStyle/>
        <a:p>
          <a:r>
            <a:rPr lang="en-US" dirty="0" smtClean="0"/>
            <a:t>Cloud </a:t>
          </a:r>
          <a:r>
            <a:rPr lang="en-US" dirty="0" err="1" smtClean="0"/>
            <a:t>Config</a:t>
          </a:r>
          <a:endParaRPr lang="en-US" dirty="0"/>
        </a:p>
      </dgm:t>
    </dgm:pt>
    <dgm:pt modelId="{D3F25B4A-35BF-1A45-96CD-05118BE30F3D}" type="parTrans" cxnId="{37EDE837-6D6D-8043-9050-EE2F4FA73409}">
      <dgm:prSet/>
      <dgm:spPr/>
      <dgm:t>
        <a:bodyPr/>
        <a:lstStyle/>
        <a:p>
          <a:endParaRPr lang="en-US"/>
        </a:p>
      </dgm:t>
    </dgm:pt>
    <dgm:pt modelId="{9890824A-13EC-054E-BAC3-A60D43EEF249}" type="sibTrans" cxnId="{37EDE837-6D6D-8043-9050-EE2F4FA73409}">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Realignment of Manifest</a:t>
          </a: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Factor-out </a:t>
          </a:r>
          <a:r>
            <a:rPr lang="en-US" dirty="0" err="1" smtClean="0"/>
            <a:t>IaaS</a:t>
          </a:r>
          <a:r>
            <a:rPr lang="en-US" dirty="0" smtClean="0"/>
            <a:t> -specific </a:t>
          </a:r>
          <a:r>
            <a:rPr lang="en-US" dirty="0" err="1" smtClean="0"/>
            <a:t>config</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Easier to create &amp; maintain</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Same Manifest across </a:t>
          </a:r>
          <a:r>
            <a:rPr lang="en-US" dirty="0" err="1" smtClean="0"/>
            <a:t>IaaS</a:t>
          </a:r>
          <a:r>
            <a:rPr lang="en-US" dirty="0" smtClean="0"/>
            <a:t> types</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05F311AC-172A-EF43-A083-11A350C8AD86}">
      <dgm:prSet phldrT="[Text]"/>
      <dgm:spPr/>
      <dgm:t>
        <a:bodyPr/>
        <a:lstStyle/>
        <a:p>
          <a:r>
            <a:rPr lang="en-US" dirty="0" smtClean="0"/>
            <a:t>AZ’s</a:t>
          </a:r>
          <a:endParaRPr lang="en-US" dirty="0"/>
        </a:p>
      </dgm:t>
    </dgm:pt>
    <dgm:pt modelId="{403D24AB-7675-1B49-AACF-7904DBF6AE68}" type="parTrans" cxnId="{7367CF6B-4EFD-E24A-8D54-989951874239}">
      <dgm:prSet/>
      <dgm:spPr/>
      <dgm:t>
        <a:bodyPr/>
        <a:lstStyle/>
        <a:p>
          <a:endParaRPr lang="en-US"/>
        </a:p>
      </dgm:t>
    </dgm:pt>
    <dgm:pt modelId="{A247D05D-324E-8A46-8949-F5622050DF30}" type="sibTrans" cxnId="{7367CF6B-4EFD-E24A-8D54-989951874239}">
      <dgm:prSet/>
      <dgm:spPr/>
      <dgm:t>
        <a:bodyPr/>
        <a:lstStyle/>
        <a:p>
          <a:endParaRPr lang="en-US"/>
        </a:p>
      </dgm:t>
    </dgm:pt>
    <dgm:pt modelId="{104D1301-AE40-9943-93B5-BDE0A6501D14}">
      <dgm:prSet phldrT="[Text]"/>
      <dgm:spPr/>
      <dgm:t>
        <a:bodyPr/>
        <a:lstStyle/>
        <a:p>
          <a:r>
            <a:rPr lang="en-US" dirty="0" smtClean="0"/>
            <a:t>Links</a:t>
          </a:r>
          <a:endParaRPr lang="en-US" dirty="0"/>
        </a:p>
      </dgm:t>
    </dgm:pt>
    <dgm:pt modelId="{3BB174F8-EAB5-B14B-8972-B8AD5A6D5C2E}" type="parTrans" cxnId="{74A2B157-CC58-954A-B9A0-6AA7887E74F1}">
      <dgm:prSet/>
      <dgm:spPr/>
      <dgm:t>
        <a:bodyPr/>
        <a:lstStyle/>
        <a:p>
          <a:endParaRPr lang="en-US"/>
        </a:p>
      </dgm:t>
    </dgm:pt>
    <dgm:pt modelId="{52091A61-6E17-F24B-83C2-4CC5722319E9}" type="sibTrans" cxnId="{74A2B157-CC58-954A-B9A0-6AA7887E74F1}">
      <dgm:prSet/>
      <dgm:spPr/>
      <dgm:t>
        <a:bodyPr/>
        <a:lstStyle/>
        <a:p>
          <a:endParaRPr lang="en-US"/>
        </a:p>
      </dgm:t>
    </dgm:pt>
    <dgm:pt modelId="{A3966473-D813-7C40-B052-BC1EAF1CAE69}">
      <dgm:prSet phldrT="[Text]"/>
      <dgm:spPr/>
      <dgm:t>
        <a:bodyPr/>
        <a:lstStyle/>
        <a:p>
          <a:r>
            <a:rPr lang="en-US" dirty="0" smtClean="0"/>
            <a:t>New First-class Concept</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Simplifies, Clarifies Intent</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D8F3A266-0AD0-1449-BE0B-387FB678D49D}">
      <dgm:prSet phldrT="[Text]"/>
      <dgm:spPr/>
      <dgm:t>
        <a:bodyPr/>
        <a:lstStyle/>
        <a:p>
          <a:r>
            <a:rPr lang="en-US" dirty="0" err="1" smtClean="0"/>
            <a:t>Enapsulate</a:t>
          </a:r>
          <a:r>
            <a:rPr lang="en-US" dirty="0" smtClean="0"/>
            <a:t>, Name, and Share </a:t>
          </a:r>
          <a:r>
            <a:rPr lang="en-US" dirty="0" err="1" smtClean="0"/>
            <a:t>config</a:t>
          </a:r>
          <a:endParaRPr lang="en-US" dirty="0"/>
        </a:p>
      </dgm:t>
    </dgm:pt>
    <dgm:pt modelId="{7A59D38E-220E-B149-AD05-28FBAC5780E6}" type="parTrans" cxnId="{AD74351D-8789-BB4B-B3E3-E0BEED1CD7C4}">
      <dgm:prSet/>
      <dgm:spPr/>
      <dgm:t>
        <a:bodyPr/>
        <a:lstStyle/>
        <a:p>
          <a:endParaRPr lang="en-US"/>
        </a:p>
      </dgm:t>
    </dgm:pt>
    <dgm:pt modelId="{458E939E-9504-AC4D-87A8-79DC603AA8D2}" type="sibTrans" cxnId="{AD74351D-8789-BB4B-B3E3-E0BEED1CD7C4}">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t>
        <a:bodyPr/>
        <a:lstStyle/>
        <a:p>
          <a:endParaRPr lang="en-US"/>
        </a:p>
      </dgm:t>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t>
        <a:bodyPr/>
        <a:lstStyle/>
        <a:p>
          <a:endParaRPr lang="en-US"/>
        </a:p>
      </dgm:t>
    </dgm:pt>
    <dgm:pt modelId="{F47421E3-737B-844C-9AE4-CB2B7C9AE2C1}" type="pres">
      <dgm:prSet presAssocID="{10D84D0B-FC0A-7744-A714-C50E62472C07}" presName="textNode" presStyleLbl="bgShp" presStyleIdx="0" presStyleCnt="3"/>
      <dgm:spPr/>
      <dgm:t>
        <a:bodyPr/>
        <a:lstStyle/>
        <a:p>
          <a:endParaRPr lang="en-US"/>
        </a:p>
      </dgm:t>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11">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7743894A-29F8-4D4B-817F-C6DCC795E7B5}" type="pres">
      <dgm:prSet presAssocID="{13438C59-C8F7-684A-B1F0-C436B011E6E5}" presName="childNode" presStyleLbl="node1" presStyleIdx="1" presStyleCnt="11">
        <dgm:presLayoutVars>
          <dgm:bulletEnabled val="1"/>
        </dgm:presLayoutVars>
      </dgm:prSet>
      <dgm:spPr/>
      <dgm:t>
        <a:bodyPr/>
        <a:lstStyle/>
        <a:p>
          <a:endParaRPr lang="en-US"/>
        </a:p>
      </dgm:t>
    </dgm:pt>
    <dgm:pt modelId="{C2845F80-04B9-9244-81DB-CE5B51364244}" type="pres">
      <dgm:prSet presAssocID="{13438C59-C8F7-684A-B1F0-C436B011E6E5}" presName="aSpace2" presStyleCnt="0"/>
      <dgm:spPr/>
    </dgm:pt>
    <dgm:pt modelId="{776D7585-7685-7246-9CA6-2F983B74CB13}" type="pres">
      <dgm:prSet presAssocID="{05F311AC-172A-EF43-A083-11A350C8AD86}" presName="childNode" presStyleLbl="node1" presStyleIdx="2" presStyleCnt="11">
        <dgm:presLayoutVars>
          <dgm:bulletEnabled val="1"/>
        </dgm:presLayoutVars>
      </dgm:prSet>
      <dgm:spPr/>
      <dgm:t>
        <a:bodyPr/>
        <a:lstStyle/>
        <a:p>
          <a:endParaRPr lang="en-US"/>
        </a:p>
      </dgm:t>
    </dgm:pt>
    <dgm:pt modelId="{E047B0D4-0854-C247-B32B-AC81B95A74B9}" type="pres">
      <dgm:prSet presAssocID="{05F311AC-172A-EF43-A083-11A350C8AD86}" presName="aSpace2" presStyleCnt="0"/>
      <dgm:spPr/>
    </dgm:pt>
    <dgm:pt modelId="{6B3324EA-B4BE-174F-9CC9-C88EE006624A}" type="pres">
      <dgm:prSet presAssocID="{104D1301-AE40-9943-93B5-BDE0A6501D14}" presName="childNode" presStyleLbl="node1" presStyleIdx="3" presStyleCnt="11">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t>
        <a:bodyPr/>
        <a:lstStyle/>
        <a:p>
          <a:endParaRPr lang="en-US"/>
        </a:p>
      </dgm:t>
    </dgm:pt>
    <dgm:pt modelId="{162016DF-6092-6844-B78E-4A426B6216BB}" type="pres">
      <dgm:prSet presAssocID="{92D0E649-66DB-594A-98F5-B7A8F297DC94}" presName="textNode" presStyleLbl="bgShp" presStyleIdx="1" presStyleCnt="3"/>
      <dgm:spPr/>
      <dgm:t>
        <a:bodyPr/>
        <a:lstStyle/>
        <a:p>
          <a:endParaRPr lang="en-US"/>
        </a:p>
      </dgm:t>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4" presStyleCnt="11">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5" presStyleCnt="11">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6" presStyleCnt="11" custScaleY="220083">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t>
        <a:bodyPr/>
        <a:lstStyle/>
        <a:p>
          <a:endParaRPr lang="en-US"/>
        </a:p>
      </dgm:t>
    </dgm:pt>
    <dgm:pt modelId="{B8F92802-175F-344B-8285-823BBEF381AE}" type="pres">
      <dgm:prSet presAssocID="{62B518F4-4B75-6B46-B7B8-760FDAEC3A3E}" presName="textNode" presStyleLbl="bgShp" presStyleIdx="2" presStyleCnt="3"/>
      <dgm:spPr/>
      <dgm:t>
        <a:bodyPr/>
        <a:lstStyle/>
        <a:p>
          <a:endParaRPr lang="en-US"/>
        </a:p>
      </dgm:t>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7" presStyleCnt="11">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8" presStyleCnt="11">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9" presStyleCnt="11">
        <dgm:presLayoutVars>
          <dgm:bulletEnabled val="1"/>
        </dgm:presLayoutVars>
      </dgm:prSet>
      <dgm:spPr/>
      <dgm:t>
        <a:bodyPr/>
        <a:lstStyle/>
        <a:p>
          <a:endParaRPr lang="en-US"/>
        </a:p>
      </dgm:t>
    </dgm:pt>
    <dgm:pt modelId="{59A321F6-D3E1-F049-A5D5-96A5C7CD5FD1}" type="pres">
      <dgm:prSet presAssocID="{3BF166D6-0B1C-A747-858A-0E080E4FE9FC}" presName="aSpace2" presStyleCnt="0"/>
      <dgm:spPr/>
    </dgm:pt>
    <dgm:pt modelId="{7F5AB506-B891-214C-AE44-82520A757167}" type="pres">
      <dgm:prSet presAssocID="{D8F3A266-0AD0-1449-BE0B-387FB678D49D}" presName="childNode" presStyleLbl="node1" presStyleIdx="10" presStyleCnt="11">
        <dgm:presLayoutVars>
          <dgm:bulletEnabled val="1"/>
        </dgm:presLayoutVars>
      </dgm:prSet>
      <dgm:spPr/>
      <dgm:t>
        <a:bodyPr/>
        <a:lstStyle/>
        <a:p>
          <a:endParaRPr lang="en-US"/>
        </a:p>
      </dgm:t>
    </dgm:pt>
  </dgm:ptLst>
  <dgm:cxnLst>
    <dgm:cxn modelId="{049D996D-528B-3647-941A-E3827CFB5FEE}" type="presOf" srcId="{62B518F4-4B75-6B46-B7B8-760FDAEC3A3E}" destId="{68E64D97-7D49-1248-A967-83F5A5CCB8C3}" srcOrd="0" destOrd="0" presId="urn:microsoft.com/office/officeart/2005/8/layout/lProcess2"/>
    <dgm:cxn modelId="{7E67E954-C12B-9145-8816-B9B21F79048C}" type="presOf" srcId="{A3966473-D813-7C40-B052-BC1EAF1CAE69}" destId="{ED34BB70-5EE7-3347-974E-1C45A7D14F7F}" srcOrd="0" destOrd="0" presId="urn:microsoft.com/office/officeart/2005/8/layout/lProcess2"/>
    <dgm:cxn modelId="{690E961C-8A26-E948-89D2-3C7FEF4D35B8}" type="presOf" srcId="{D8F3A266-0AD0-1449-BE0B-387FB678D49D}" destId="{7F5AB506-B891-214C-AE44-82520A757167}" srcOrd="0"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8343047D-C5F8-814D-86F4-F32DEADC5758}" srcId="{10D84D0B-FC0A-7744-A714-C50E62472C07}" destId="{4EB84AE6-ACD0-CA4E-BC88-F71945F3E940}" srcOrd="0" destOrd="0" parTransId="{3BFFF62F-14D4-2040-AAC6-29D9EFB7DEE4}" sibTransId="{66E551D3-E701-4149-A0A9-59A00674E2EE}"/>
    <dgm:cxn modelId="{FBB0DCE2-75B6-5F4C-A452-0F8148B83609}" type="presOf" srcId="{62B518F4-4B75-6B46-B7B8-760FDAEC3A3E}" destId="{B8F92802-175F-344B-8285-823BBEF381AE}" srcOrd="1" destOrd="0" presId="urn:microsoft.com/office/officeart/2005/8/layout/lProcess2"/>
    <dgm:cxn modelId="{AAF7E9C5-0E10-744E-AB13-9761A6950133}" srcId="{EB24A349-0639-3346-BF68-C58BFBB5DDEA}" destId="{62B518F4-4B75-6B46-B7B8-760FDAEC3A3E}" srcOrd="2" destOrd="0" parTransId="{0AA4AFE0-D3E2-4246-A7D0-2A02260983CF}" sibTransId="{56BAEC09-FFC3-0843-A025-CA91AE48B5D9}"/>
    <dgm:cxn modelId="{ED478286-2E70-3E40-B962-F8D4A20AC31D}" type="presOf" srcId="{10D84D0B-FC0A-7744-A714-C50E62472C07}" destId="{A339ED30-D15F-7B4B-BA4E-00401E6A3FF5}" srcOrd="0"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DC75FFCB-08F6-1F49-B481-715C2BF5A619}" srcId="{62B518F4-4B75-6B46-B7B8-760FDAEC3A3E}" destId="{3BF166D6-0B1C-A747-858A-0E080E4FE9FC}" srcOrd="2" destOrd="0" parTransId="{BF646070-CFCF-C34C-83E5-C454304CABE5}" sibTransId="{CD66ED08-EFD0-D348-8F5E-607323A5CF91}"/>
    <dgm:cxn modelId="{37EDE837-6D6D-8043-9050-EE2F4FA73409}" srcId="{10D84D0B-FC0A-7744-A714-C50E62472C07}" destId="{13438C59-C8F7-684A-B1F0-C436B011E6E5}" srcOrd="1" destOrd="0" parTransId="{D3F25B4A-35BF-1A45-96CD-05118BE30F3D}" sibTransId="{9890824A-13EC-054E-BAC3-A60D43EEF249}"/>
    <dgm:cxn modelId="{3C0360A8-F051-954D-B869-5F35BE0F72D6}" type="presOf" srcId="{05F311AC-172A-EF43-A083-11A350C8AD86}" destId="{776D7585-7685-7246-9CA6-2F983B74CB13}" srcOrd="0" destOrd="0" presId="urn:microsoft.com/office/officeart/2005/8/layout/lProcess2"/>
    <dgm:cxn modelId="{8584E546-6E32-CE46-ADA2-633A32ADF38F}" type="presOf" srcId="{13438C59-C8F7-684A-B1F0-C436B011E6E5}" destId="{7743894A-29F8-4D4B-817F-C6DCC795E7B5}" srcOrd="0" destOrd="0" presId="urn:microsoft.com/office/officeart/2005/8/layout/lProcess2"/>
    <dgm:cxn modelId="{4D2DAAE4-A585-4A4F-A5F9-386ADC5B5A30}" type="presOf" srcId="{92D0E649-66DB-594A-98F5-B7A8F297DC94}" destId="{162016DF-6092-6844-B78E-4A426B6216BB}" srcOrd="1" destOrd="0" presId="urn:microsoft.com/office/officeart/2005/8/layout/lProcess2"/>
    <dgm:cxn modelId="{316581AC-4FCA-554F-B84F-1BAE2E67EDD9}" type="presOf" srcId="{209E5F73-BF03-0B49-8688-D736C7C0675C}" destId="{8FD3CF28-C4CB-7241-A21A-CD64059781A7}" srcOrd="0" destOrd="0" presId="urn:microsoft.com/office/officeart/2005/8/layout/lProcess2"/>
    <dgm:cxn modelId="{FA86C735-053C-2F4B-8ACF-4345142D887D}" srcId="{62B518F4-4B75-6B46-B7B8-760FDAEC3A3E}" destId="{80D4BE9C-A33D-2943-A1BF-19D642834D11}" srcOrd="0" destOrd="0" parTransId="{094BA1C7-54AA-EF45-B180-110A189C9170}" sibTransId="{44916921-5E34-8D4D-961A-811F5ED4D677}"/>
    <dgm:cxn modelId="{96AA0FFD-DEFE-E342-89B2-E12C2A261390}" type="presOf" srcId="{EB24A349-0639-3346-BF68-C58BFBB5DDEA}" destId="{3E57CA26-BEFC-9C45-9C73-0014F669D251}" srcOrd="0" destOrd="0" presId="urn:microsoft.com/office/officeart/2005/8/layout/lProcess2"/>
    <dgm:cxn modelId="{7B170AC9-ACAC-8F47-B098-429FEECF8BE6}" type="presOf" srcId="{10D84D0B-FC0A-7744-A714-C50E62472C07}" destId="{F47421E3-737B-844C-9AE4-CB2B7C9AE2C1}" srcOrd="1" destOrd="0" presId="urn:microsoft.com/office/officeart/2005/8/layout/lProcess2"/>
    <dgm:cxn modelId="{76A35098-95C7-3947-9057-6C0D285561DC}" srcId="{EB24A349-0639-3346-BF68-C58BFBB5DDEA}" destId="{92D0E649-66DB-594A-98F5-B7A8F297DC94}" srcOrd="1" destOrd="0" parTransId="{E03F10B5-4B44-B146-83DD-2C2EE4F80CDF}" sibTransId="{10960B07-A78B-C842-8496-D45EB0EBF8C3}"/>
    <dgm:cxn modelId="{AD74351D-8789-BB4B-B3E3-E0BEED1CD7C4}" srcId="{62B518F4-4B75-6B46-B7B8-760FDAEC3A3E}" destId="{D8F3A266-0AD0-1449-BE0B-387FB678D49D}" srcOrd="3" destOrd="0" parTransId="{7A59D38E-220E-B149-AD05-28FBAC5780E6}" sibTransId="{458E939E-9504-AC4D-87A8-79DC603AA8D2}"/>
    <dgm:cxn modelId="{7367CF6B-4EFD-E24A-8D54-989951874239}" srcId="{10D84D0B-FC0A-7744-A714-C50E62472C07}" destId="{05F311AC-172A-EF43-A083-11A350C8AD86}" srcOrd="2" destOrd="0" parTransId="{403D24AB-7675-1B49-AACF-7904DBF6AE68}" sibTransId="{A247D05D-324E-8A46-8949-F5622050DF30}"/>
    <dgm:cxn modelId="{185A085D-E51B-D44E-91C5-5F1E97C23B17}" type="presOf" srcId="{4EB84AE6-ACD0-CA4E-BC88-F71945F3E940}" destId="{8346BAEF-26F3-D947-949D-907B72A95579}" srcOrd="0" destOrd="0" presId="urn:microsoft.com/office/officeart/2005/8/layout/lProcess2"/>
    <dgm:cxn modelId="{D68956F8-D3A2-804C-8EDC-E0F5A91DB766}" type="presOf" srcId="{B8A79084-6F4B-F942-AC38-D46A7B95B28D}" destId="{435751C7-8636-7142-9A7A-16AFB011FC98}" srcOrd="0" destOrd="0" presId="urn:microsoft.com/office/officeart/2005/8/layout/lProcess2"/>
    <dgm:cxn modelId="{3EEDE1B2-22A6-4642-A6A0-F1FB8A1363EF}" srcId="{92D0E649-66DB-594A-98F5-B7A8F297DC94}" destId="{A3966473-D813-7C40-B052-BC1EAF1CAE69}" srcOrd="2" destOrd="0" parTransId="{3A4A30C8-18D6-4544-ABF2-39E05FAC36CB}" sibTransId="{E19A6640-A68E-E940-8E60-AE7ECE1C2155}"/>
    <dgm:cxn modelId="{74A2B157-CC58-954A-B9A0-6AA7887E74F1}" srcId="{10D84D0B-FC0A-7744-A714-C50E62472C07}" destId="{104D1301-AE40-9943-93B5-BDE0A6501D14}" srcOrd="3" destOrd="0" parTransId="{3BB174F8-EAB5-B14B-8972-B8AD5A6D5C2E}" sibTransId="{52091A61-6E17-F24B-83C2-4CC5722319E9}"/>
    <dgm:cxn modelId="{725FB7D0-A6B0-B14F-8108-95BFB2F3CC20}" srcId="{92D0E649-66DB-594A-98F5-B7A8F297DC94}" destId="{209E5F73-BF03-0B49-8688-D736C7C0675C}" srcOrd="0" destOrd="0" parTransId="{24FF5670-A47C-4C4D-8C3F-7DCD54CB6CA0}" sibTransId="{2F6E1CD0-3EA7-D541-AF4A-60386C6DBF0F}"/>
    <dgm:cxn modelId="{0665BFF9-7A9E-B440-85B2-71E48B4C3B34}" type="presOf" srcId="{92D0E649-66DB-594A-98F5-B7A8F297DC94}" destId="{BF28D489-B59F-974A-9EAB-3B66913D86B8}" srcOrd="0" destOrd="0" presId="urn:microsoft.com/office/officeart/2005/8/layout/lProcess2"/>
    <dgm:cxn modelId="{C33A8521-E1C6-FD43-A404-096CBB3CE10D}" type="presOf" srcId="{3BF166D6-0B1C-A747-858A-0E080E4FE9FC}" destId="{9C2BC4CB-0B42-4446-AED8-75103CAA9671}" srcOrd="0" destOrd="0" presId="urn:microsoft.com/office/officeart/2005/8/layout/lProcess2"/>
    <dgm:cxn modelId="{B8F1E22C-D9A9-2C4C-A0B6-4BB58E89D194}" type="presOf" srcId="{80D4BE9C-A33D-2943-A1BF-19D642834D11}" destId="{6C47B5A6-DC27-3449-A865-0DF505072546}" srcOrd="0" destOrd="0" presId="urn:microsoft.com/office/officeart/2005/8/layout/lProcess2"/>
    <dgm:cxn modelId="{B4D5C0D8-0226-1144-9421-68CB40CDDCD1}" type="presOf" srcId="{7A73E865-00B5-4846-88F0-0FD331942F39}" destId="{378AC450-CA34-EB44-8BF5-B7A20FA2E081}" srcOrd="0" destOrd="0" presId="urn:microsoft.com/office/officeart/2005/8/layout/lProcess2"/>
    <dgm:cxn modelId="{7229A162-446C-964A-AFDA-B20F58F0398A}" srcId="{62B518F4-4B75-6B46-B7B8-760FDAEC3A3E}" destId="{7A73E865-00B5-4846-88F0-0FD331942F39}" srcOrd="1" destOrd="0" parTransId="{A2DEBA0B-5593-1B4A-B436-99FDE3843F62}" sibTransId="{198FEA5C-9CD8-0C48-95DD-E77DA265C436}"/>
    <dgm:cxn modelId="{CF783837-EDC3-7C4A-8AFB-4DE0DB3CD2BB}" type="presOf" srcId="{104D1301-AE40-9943-93B5-BDE0A6501D14}" destId="{6B3324EA-B4BE-174F-9CC9-C88EE006624A}" srcOrd="0" destOrd="0" presId="urn:microsoft.com/office/officeart/2005/8/layout/lProcess2"/>
    <dgm:cxn modelId="{F64E5963-CC31-1344-B356-846E972CBE4B}" type="presParOf" srcId="{3E57CA26-BEFC-9C45-9C73-0014F669D251}" destId="{5D167D00-9DFB-564E-933D-9C0E03F4BF92}" srcOrd="0" destOrd="0" presId="urn:microsoft.com/office/officeart/2005/8/layout/lProcess2"/>
    <dgm:cxn modelId="{2759F05C-B831-2745-AB7C-4963C7B5FF3B}" type="presParOf" srcId="{5D167D00-9DFB-564E-933D-9C0E03F4BF92}" destId="{A339ED30-D15F-7B4B-BA4E-00401E6A3FF5}" srcOrd="0" destOrd="0" presId="urn:microsoft.com/office/officeart/2005/8/layout/lProcess2"/>
    <dgm:cxn modelId="{1EEEF45C-C632-1F44-8966-CD3F8E6AC146}" type="presParOf" srcId="{5D167D00-9DFB-564E-933D-9C0E03F4BF92}" destId="{F47421E3-737B-844C-9AE4-CB2B7C9AE2C1}" srcOrd="1" destOrd="0" presId="urn:microsoft.com/office/officeart/2005/8/layout/lProcess2"/>
    <dgm:cxn modelId="{13FB1B1B-7215-7C4F-8D74-27A904CC9EC0}" type="presParOf" srcId="{5D167D00-9DFB-564E-933D-9C0E03F4BF92}" destId="{41FB25CB-1BEB-9A4F-A246-39E5F23A5F36}" srcOrd="2" destOrd="0" presId="urn:microsoft.com/office/officeart/2005/8/layout/lProcess2"/>
    <dgm:cxn modelId="{238786ED-987E-454A-98D4-C7667923C3A1}" type="presParOf" srcId="{41FB25CB-1BEB-9A4F-A246-39E5F23A5F36}" destId="{DE23F7C1-8550-AA49-9A54-2A3E2D7A726D}" srcOrd="0" destOrd="0" presId="urn:microsoft.com/office/officeart/2005/8/layout/lProcess2"/>
    <dgm:cxn modelId="{F38D643F-B966-9347-969D-97602E20E346}" type="presParOf" srcId="{DE23F7C1-8550-AA49-9A54-2A3E2D7A726D}" destId="{8346BAEF-26F3-D947-949D-907B72A95579}" srcOrd="0" destOrd="0" presId="urn:microsoft.com/office/officeart/2005/8/layout/lProcess2"/>
    <dgm:cxn modelId="{F9C4A9A5-1DB0-DA44-90F9-879928A3D6FB}" type="presParOf" srcId="{DE23F7C1-8550-AA49-9A54-2A3E2D7A726D}" destId="{C25E0632-CEF1-E147-B3B7-E1F49859AE89}" srcOrd="1" destOrd="0" presId="urn:microsoft.com/office/officeart/2005/8/layout/lProcess2"/>
    <dgm:cxn modelId="{A920F1BF-B5D9-3F41-BE75-658CDCF8DD8D}" type="presParOf" srcId="{DE23F7C1-8550-AA49-9A54-2A3E2D7A726D}" destId="{7743894A-29F8-4D4B-817F-C6DCC795E7B5}" srcOrd="2" destOrd="0" presId="urn:microsoft.com/office/officeart/2005/8/layout/lProcess2"/>
    <dgm:cxn modelId="{9C6BB3C1-C805-F648-A4A3-7F32C301DBDC}" type="presParOf" srcId="{DE23F7C1-8550-AA49-9A54-2A3E2D7A726D}" destId="{C2845F80-04B9-9244-81DB-CE5B51364244}" srcOrd="3" destOrd="0" presId="urn:microsoft.com/office/officeart/2005/8/layout/lProcess2"/>
    <dgm:cxn modelId="{33CF67F2-2521-D04D-974E-FB16927C8F72}" type="presParOf" srcId="{DE23F7C1-8550-AA49-9A54-2A3E2D7A726D}" destId="{776D7585-7685-7246-9CA6-2F983B74CB13}" srcOrd="4" destOrd="0" presId="urn:microsoft.com/office/officeart/2005/8/layout/lProcess2"/>
    <dgm:cxn modelId="{FF71EE66-0BDE-1046-9D2F-C5F70C1A7DD6}" type="presParOf" srcId="{DE23F7C1-8550-AA49-9A54-2A3E2D7A726D}" destId="{E047B0D4-0854-C247-B32B-AC81B95A74B9}" srcOrd="5" destOrd="0" presId="urn:microsoft.com/office/officeart/2005/8/layout/lProcess2"/>
    <dgm:cxn modelId="{665C19E3-3F59-1F4D-8D24-A289756CDE4A}" type="presParOf" srcId="{DE23F7C1-8550-AA49-9A54-2A3E2D7A726D}" destId="{6B3324EA-B4BE-174F-9CC9-C88EE006624A}" srcOrd="6" destOrd="0" presId="urn:microsoft.com/office/officeart/2005/8/layout/lProcess2"/>
    <dgm:cxn modelId="{F0625811-7571-3245-A471-9F7966A0F963}" type="presParOf" srcId="{3E57CA26-BEFC-9C45-9C73-0014F669D251}" destId="{909A1D3A-F850-0743-8E81-EB8CE306207F}" srcOrd="1" destOrd="0" presId="urn:microsoft.com/office/officeart/2005/8/layout/lProcess2"/>
    <dgm:cxn modelId="{D66138D4-C705-E444-883B-755FCFB4202F}" type="presParOf" srcId="{3E57CA26-BEFC-9C45-9C73-0014F669D251}" destId="{54162D4F-7AEC-1C41-B3C5-EE557F4414E8}" srcOrd="2" destOrd="0" presId="urn:microsoft.com/office/officeart/2005/8/layout/lProcess2"/>
    <dgm:cxn modelId="{5C1BAB98-536B-F646-872A-C2678669B48F}" type="presParOf" srcId="{54162D4F-7AEC-1C41-B3C5-EE557F4414E8}" destId="{BF28D489-B59F-974A-9EAB-3B66913D86B8}" srcOrd="0" destOrd="0" presId="urn:microsoft.com/office/officeart/2005/8/layout/lProcess2"/>
    <dgm:cxn modelId="{D5312D11-846C-D04D-9F9B-A2C0027DAB4A}" type="presParOf" srcId="{54162D4F-7AEC-1C41-B3C5-EE557F4414E8}" destId="{162016DF-6092-6844-B78E-4A426B6216BB}" srcOrd="1" destOrd="0" presId="urn:microsoft.com/office/officeart/2005/8/layout/lProcess2"/>
    <dgm:cxn modelId="{FD72625E-2F4A-404E-984F-E7528E38B08C}" type="presParOf" srcId="{54162D4F-7AEC-1C41-B3C5-EE557F4414E8}" destId="{B19BEAAB-2B2E-D344-A1CF-650676E6838E}" srcOrd="2" destOrd="0" presId="urn:microsoft.com/office/officeart/2005/8/layout/lProcess2"/>
    <dgm:cxn modelId="{05A77D40-5B7A-0A49-84D7-BF3956C93298}" type="presParOf" srcId="{B19BEAAB-2B2E-D344-A1CF-650676E6838E}" destId="{4A11E933-B0CE-8845-9506-50B5B2FBE03D}" srcOrd="0" destOrd="0" presId="urn:microsoft.com/office/officeart/2005/8/layout/lProcess2"/>
    <dgm:cxn modelId="{E25B29E9-9FE2-2046-8A29-6F11FF4D3A60}" type="presParOf" srcId="{4A11E933-B0CE-8845-9506-50B5B2FBE03D}" destId="{8FD3CF28-C4CB-7241-A21A-CD64059781A7}" srcOrd="0" destOrd="0" presId="urn:microsoft.com/office/officeart/2005/8/layout/lProcess2"/>
    <dgm:cxn modelId="{2557C282-8C77-F44C-8DC7-97B78E2E2103}" type="presParOf" srcId="{4A11E933-B0CE-8845-9506-50B5B2FBE03D}" destId="{944D53C4-4D92-1C45-AD8C-8FF02E54FE85}" srcOrd="1" destOrd="0" presId="urn:microsoft.com/office/officeart/2005/8/layout/lProcess2"/>
    <dgm:cxn modelId="{71EF3D40-45BB-C844-A566-0DAD5C0FF451}" type="presParOf" srcId="{4A11E933-B0CE-8845-9506-50B5B2FBE03D}" destId="{435751C7-8636-7142-9A7A-16AFB011FC98}" srcOrd="2" destOrd="0" presId="urn:microsoft.com/office/officeart/2005/8/layout/lProcess2"/>
    <dgm:cxn modelId="{4947F347-07B2-D342-B14F-83AAB2D2ABE2}" type="presParOf" srcId="{4A11E933-B0CE-8845-9506-50B5B2FBE03D}" destId="{FF2CC40D-B33E-7345-8AA4-C3028B1F65BC}" srcOrd="3" destOrd="0" presId="urn:microsoft.com/office/officeart/2005/8/layout/lProcess2"/>
    <dgm:cxn modelId="{07AD5AFB-B263-2741-8C64-08B487CD0362}" type="presParOf" srcId="{4A11E933-B0CE-8845-9506-50B5B2FBE03D}" destId="{ED34BB70-5EE7-3347-974E-1C45A7D14F7F}" srcOrd="4" destOrd="0" presId="urn:microsoft.com/office/officeart/2005/8/layout/lProcess2"/>
    <dgm:cxn modelId="{5E3B3826-E9E9-ED4E-82CE-79A70382BB15}" type="presParOf" srcId="{3E57CA26-BEFC-9C45-9C73-0014F669D251}" destId="{FE00086B-EA93-BD44-BCF1-043A0D4DFD0F}" srcOrd="3" destOrd="0" presId="urn:microsoft.com/office/officeart/2005/8/layout/lProcess2"/>
    <dgm:cxn modelId="{6C6973C8-4E13-6043-831C-D99A8DC5B8CF}" type="presParOf" srcId="{3E57CA26-BEFC-9C45-9C73-0014F669D251}" destId="{6DAD4ABC-E95E-2B49-80FD-AD64DB4E2324}" srcOrd="4" destOrd="0" presId="urn:microsoft.com/office/officeart/2005/8/layout/lProcess2"/>
    <dgm:cxn modelId="{60043CE3-CB7B-B34F-AFDC-0E9409CC37F1}" type="presParOf" srcId="{6DAD4ABC-E95E-2B49-80FD-AD64DB4E2324}" destId="{68E64D97-7D49-1248-A967-83F5A5CCB8C3}" srcOrd="0" destOrd="0" presId="urn:microsoft.com/office/officeart/2005/8/layout/lProcess2"/>
    <dgm:cxn modelId="{32EB32EC-8E65-364B-BE6E-C88DEF79B57F}" type="presParOf" srcId="{6DAD4ABC-E95E-2B49-80FD-AD64DB4E2324}" destId="{B8F92802-175F-344B-8285-823BBEF381AE}" srcOrd="1" destOrd="0" presId="urn:microsoft.com/office/officeart/2005/8/layout/lProcess2"/>
    <dgm:cxn modelId="{82ACA85E-4C1D-304A-973B-1002D46CA596}" type="presParOf" srcId="{6DAD4ABC-E95E-2B49-80FD-AD64DB4E2324}" destId="{6D8D397A-B2FC-EF49-BA2D-DAF9BEE1B655}" srcOrd="2" destOrd="0" presId="urn:microsoft.com/office/officeart/2005/8/layout/lProcess2"/>
    <dgm:cxn modelId="{A7542C38-6BEB-CD4A-B610-9DAEA8344735}" type="presParOf" srcId="{6D8D397A-B2FC-EF49-BA2D-DAF9BEE1B655}" destId="{54C64954-9CA4-7A4F-ACF3-D1462326F0E4}" srcOrd="0" destOrd="0" presId="urn:microsoft.com/office/officeart/2005/8/layout/lProcess2"/>
    <dgm:cxn modelId="{3762F1C6-88F1-CA46-A6E5-C8D3C54D9E13}" type="presParOf" srcId="{54C64954-9CA4-7A4F-ACF3-D1462326F0E4}" destId="{6C47B5A6-DC27-3449-A865-0DF505072546}" srcOrd="0" destOrd="0" presId="urn:microsoft.com/office/officeart/2005/8/layout/lProcess2"/>
    <dgm:cxn modelId="{3E06E3A1-15D7-C949-A081-1F69EF9C12B3}" type="presParOf" srcId="{54C64954-9CA4-7A4F-ACF3-D1462326F0E4}" destId="{3E860113-1AE5-4240-B488-87126DF3B334}" srcOrd="1" destOrd="0" presId="urn:microsoft.com/office/officeart/2005/8/layout/lProcess2"/>
    <dgm:cxn modelId="{D6091C01-193F-4549-93BF-DA54DD2DF11F}" type="presParOf" srcId="{54C64954-9CA4-7A4F-ACF3-D1462326F0E4}" destId="{378AC450-CA34-EB44-8BF5-B7A20FA2E081}" srcOrd="2" destOrd="0" presId="urn:microsoft.com/office/officeart/2005/8/layout/lProcess2"/>
    <dgm:cxn modelId="{7B27653B-BCF5-0E4B-A132-1784820EB950}" type="presParOf" srcId="{54C64954-9CA4-7A4F-ACF3-D1462326F0E4}" destId="{B6DF6B25-8CD5-7C4C-9C43-3972021D54BF}" srcOrd="3" destOrd="0" presId="urn:microsoft.com/office/officeart/2005/8/layout/lProcess2"/>
    <dgm:cxn modelId="{F7E89B7A-499B-DC43-A07B-02D1300E2C06}" type="presParOf" srcId="{54C64954-9CA4-7A4F-ACF3-D1462326F0E4}" destId="{9C2BC4CB-0B42-4446-AED8-75103CAA9671}" srcOrd="4" destOrd="0" presId="urn:microsoft.com/office/officeart/2005/8/layout/lProcess2"/>
    <dgm:cxn modelId="{0EBF10A4-E093-8343-80D1-29C2493FB568}" type="presParOf" srcId="{54C64954-9CA4-7A4F-ACF3-D1462326F0E4}" destId="{59A321F6-D3E1-F049-A5D5-96A5C7CD5FD1}" srcOrd="5" destOrd="0" presId="urn:microsoft.com/office/officeart/2005/8/layout/lProcess2"/>
    <dgm:cxn modelId="{141F7802-656F-B143-8C73-5A007F21A7D5}" type="presParOf" srcId="{54C64954-9CA4-7A4F-ACF3-D1462326F0E4}" destId="{7F5AB506-B891-214C-AE44-82520A75716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Runtime </a:t>
          </a:r>
          <a:r>
            <a:rPr lang="en-US" dirty="0" err="1" smtClean="0"/>
            <a:t>Config</a:t>
          </a: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Add-on </a:t>
          </a:r>
          <a:r>
            <a:rPr lang="en-US" dirty="0" err="1" smtClean="0"/>
            <a:t>config</a:t>
          </a:r>
          <a:r>
            <a:rPr lang="en-US" dirty="0" smtClean="0"/>
            <a:t> for </a:t>
          </a:r>
          <a:r>
            <a:rPr lang="en-US" dirty="0" err="1" smtClean="0"/>
            <a:t>Add’l</a:t>
          </a:r>
          <a:r>
            <a:rPr lang="en-US" dirty="0" smtClean="0"/>
            <a:t> Agents</a:t>
          </a:r>
          <a:br>
            <a:rPr lang="en-US" dirty="0" smtClean="0"/>
          </a:b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Option for changing Instance Groups with AZ feature</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Incremental Path for enhancing VMs</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A3966473-D813-7C40-B052-BC1EAF1CAE69}">
      <dgm:prSet phldrT="[Text]"/>
      <dgm:spPr/>
      <dgm:t>
        <a:bodyPr/>
        <a:lstStyle/>
        <a:p>
          <a:r>
            <a:rPr lang="en-US" dirty="0" smtClean="0"/>
            <a:t>Manage Persistent disks after VM is destroyed.</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Disk can be reused or data migrated</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3A1CFCB1-4FE2-3C49-80E5-4753335818B3}">
      <dgm:prSet phldrT="[Text]"/>
      <dgm:spPr/>
      <dgm:t>
        <a:bodyPr/>
        <a:lstStyle/>
        <a:p>
          <a:r>
            <a:rPr lang="en-US" dirty="0" smtClean="0"/>
            <a:t>Renaming, Migrating Jobs</a:t>
          </a:r>
          <a:endParaRPr lang="en-US" dirty="0"/>
        </a:p>
      </dgm:t>
    </dgm:pt>
    <dgm:pt modelId="{F7C87442-26C0-7445-826B-5F767AEA09A2}" type="parTrans" cxnId="{00A1C545-7DE0-CA40-97E3-335CADA61108}">
      <dgm:prSet/>
      <dgm:spPr/>
      <dgm:t>
        <a:bodyPr/>
        <a:lstStyle/>
        <a:p>
          <a:endParaRPr lang="en-US"/>
        </a:p>
      </dgm:t>
    </dgm:pt>
    <dgm:pt modelId="{3D7CAEEA-A0C2-BD47-8FCA-E3A1177C26B6}" type="sibTrans" cxnId="{00A1C545-7DE0-CA40-97E3-335CADA61108}">
      <dgm:prSet/>
      <dgm:spPr/>
      <dgm:t>
        <a:bodyPr/>
        <a:lstStyle/>
        <a:p>
          <a:endParaRPr lang="en-US"/>
        </a:p>
      </dgm:t>
    </dgm:pt>
    <dgm:pt modelId="{E6BBBDB3-A53E-B648-BDBA-DD7660B66401}">
      <dgm:prSet phldrT="[Text]"/>
      <dgm:spPr/>
      <dgm:t>
        <a:bodyPr/>
        <a:lstStyle/>
        <a:p>
          <a:r>
            <a:rPr lang="en-US" dirty="0" smtClean="0"/>
            <a:t>Orphaned Disk </a:t>
          </a:r>
          <a:r>
            <a:rPr lang="en-US" dirty="0" err="1" smtClean="0"/>
            <a:t>mgmt</a:t>
          </a:r>
          <a:endParaRPr lang="en-US" dirty="0"/>
        </a:p>
      </dgm:t>
    </dgm:pt>
    <dgm:pt modelId="{2F31FB7D-2536-044B-B538-58B127CDCBE7}" type="parTrans" cxnId="{19897CFD-7236-3643-AE38-B002E95DF055}">
      <dgm:prSet/>
      <dgm:spPr/>
      <dgm:t>
        <a:bodyPr/>
        <a:lstStyle/>
        <a:p>
          <a:endParaRPr lang="en-US"/>
        </a:p>
      </dgm:t>
    </dgm:pt>
    <dgm:pt modelId="{FC5A9C8E-63FC-254F-8067-81E846C7213D}" type="sibTrans" cxnId="{19897CFD-7236-3643-AE38-B002E95DF055}">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t>
        <a:bodyPr/>
        <a:lstStyle/>
        <a:p>
          <a:endParaRPr lang="en-US"/>
        </a:p>
      </dgm:t>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t>
        <a:bodyPr/>
        <a:lstStyle/>
        <a:p>
          <a:endParaRPr lang="en-US"/>
        </a:p>
      </dgm:t>
    </dgm:pt>
    <dgm:pt modelId="{F47421E3-737B-844C-9AE4-CB2B7C9AE2C1}" type="pres">
      <dgm:prSet presAssocID="{10D84D0B-FC0A-7744-A714-C50E62472C07}" presName="textNode" presStyleLbl="bgShp" presStyleIdx="0" presStyleCnt="3"/>
      <dgm:spPr/>
      <dgm:t>
        <a:bodyPr/>
        <a:lstStyle/>
        <a:p>
          <a:endParaRPr lang="en-US"/>
        </a:p>
      </dgm:t>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9">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BB3CB915-8D6F-8247-BEF4-E7F5F9E33119}" type="pres">
      <dgm:prSet presAssocID="{3A1CFCB1-4FE2-3C49-80E5-4753335818B3}" presName="childNode" presStyleLbl="node1" presStyleIdx="1" presStyleCnt="9">
        <dgm:presLayoutVars>
          <dgm:bulletEnabled val="1"/>
        </dgm:presLayoutVars>
      </dgm:prSet>
      <dgm:spPr/>
      <dgm:t>
        <a:bodyPr/>
        <a:lstStyle/>
        <a:p>
          <a:endParaRPr lang="en-US"/>
        </a:p>
      </dgm:t>
    </dgm:pt>
    <dgm:pt modelId="{7F1FA698-C3A1-C247-A3B7-A2D5FE4C2399}" type="pres">
      <dgm:prSet presAssocID="{3A1CFCB1-4FE2-3C49-80E5-4753335818B3}" presName="aSpace2" presStyleCnt="0"/>
      <dgm:spPr/>
    </dgm:pt>
    <dgm:pt modelId="{948FB6B9-C8BB-6543-9EC5-519BA48AE6DC}" type="pres">
      <dgm:prSet presAssocID="{E6BBBDB3-A53E-B648-BDBA-DD7660B66401}" presName="childNode" presStyleLbl="node1" presStyleIdx="2" presStyleCnt="9">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t>
        <a:bodyPr/>
        <a:lstStyle/>
        <a:p>
          <a:endParaRPr lang="en-US"/>
        </a:p>
      </dgm:t>
    </dgm:pt>
    <dgm:pt modelId="{162016DF-6092-6844-B78E-4A426B6216BB}" type="pres">
      <dgm:prSet presAssocID="{92D0E649-66DB-594A-98F5-B7A8F297DC94}" presName="textNode" presStyleLbl="bgShp" presStyleIdx="1" presStyleCnt="3"/>
      <dgm:spPr/>
      <dgm:t>
        <a:bodyPr/>
        <a:lstStyle/>
        <a:p>
          <a:endParaRPr lang="en-US"/>
        </a:p>
      </dgm:t>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3" presStyleCnt="9">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4" presStyleCnt="9">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5" presStyleCnt="9" custScaleY="95261">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t>
        <a:bodyPr/>
        <a:lstStyle/>
        <a:p>
          <a:endParaRPr lang="en-US"/>
        </a:p>
      </dgm:t>
    </dgm:pt>
    <dgm:pt modelId="{B8F92802-175F-344B-8285-823BBEF381AE}" type="pres">
      <dgm:prSet presAssocID="{62B518F4-4B75-6B46-B7B8-760FDAEC3A3E}" presName="textNode" presStyleLbl="bgShp" presStyleIdx="2" presStyleCnt="3"/>
      <dgm:spPr/>
      <dgm:t>
        <a:bodyPr/>
        <a:lstStyle/>
        <a:p>
          <a:endParaRPr lang="en-US"/>
        </a:p>
      </dgm:t>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6" presStyleCnt="9">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7" presStyleCnt="9">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8" presStyleCnt="9">
        <dgm:presLayoutVars>
          <dgm:bulletEnabled val="1"/>
        </dgm:presLayoutVars>
      </dgm:prSet>
      <dgm:spPr/>
      <dgm:t>
        <a:bodyPr/>
        <a:lstStyle/>
        <a:p>
          <a:endParaRPr lang="en-US"/>
        </a:p>
      </dgm:t>
    </dgm:pt>
  </dgm:ptLst>
  <dgm:cxnLst>
    <dgm:cxn modelId="{8343047D-C5F8-814D-86F4-F32DEADC5758}" srcId="{10D84D0B-FC0A-7744-A714-C50E62472C07}" destId="{4EB84AE6-ACD0-CA4E-BC88-F71945F3E940}" srcOrd="0" destOrd="0" parTransId="{3BFFF62F-14D4-2040-AAC6-29D9EFB7DEE4}" sibTransId="{66E551D3-E701-4149-A0A9-59A00674E2EE}"/>
    <dgm:cxn modelId="{8D3F1F67-96B2-6142-B157-D2BAAB15CF53}" type="presOf" srcId="{E6BBBDB3-A53E-B648-BDBA-DD7660B66401}" destId="{948FB6B9-C8BB-6543-9EC5-519BA48AE6DC}" srcOrd="0" destOrd="0" presId="urn:microsoft.com/office/officeart/2005/8/layout/lProcess2"/>
    <dgm:cxn modelId="{00A1C545-7DE0-CA40-97E3-335CADA61108}" srcId="{10D84D0B-FC0A-7744-A714-C50E62472C07}" destId="{3A1CFCB1-4FE2-3C49-80E5-4753335818B3}" srcOrd="1" destOrd="0" parTransId="{F7C87442-26C0-7445-826B-5F767AEA09A2}" sibTransId="{3D7CAEEA-A0C2-BD47-8FCA-E3A1177C26B6}"/>
    <dgm:cxn modelId="{6BA2A043-EE7F-9043-BC01-C6AE32FB8AA6}" srcId="{92D0E649-66DB-594A-98F5-B7A8F297DC94}" destId="{B8A79084-6F4B-F942-AC38-D46A7B95B28D}" srcOrd="1" destOrd="0" parTransId="{28256CD9-8929-A048-B467-F04C11654D39}" sibTransId="{F464648D-7707-D94A-BAC4-393335DAE316}"/>
    <dgm:cxn modelId="{E806F2C6-85C5-7842-B3AA-6D6115885616}" type="presOf" srcId="{92D0E649-66DB-594A-98F5-B7A8F297DC94}" destId="{BF28D489-B59F-974A-9EAB-3B66913D86B8}" srcOrd="0" destOrd="0" presId="urn:microsoft.com/office/officeart/2005/8/layout/lProcess2"/>
    <dgm:cxn modelId="{FA86C735-053C-2F4B-8ACF-4345142D887D}" srcId="{62B518F4-4B75-6B46-B7B8-760FDAEC3A3E}" destId="{80D4BE9C-A33D-2943-A1BF-19D642834D11}" srcOrd="0" destOrd="0" parTransId="{094BA1C7-54AA-EF45-B180-110A189C9170}" sibTransId="{44916921-5E34-8D4D-961A-811F5ED4D677}"/>
    <dgm:cxn modelId="{AAF7E9C5-0E10-744E-AB13-9761A6950133}" srcId="{EB24A349-0639-3346-BF68-C58BFBB5DDEA}" destId="{62B518F4-4B75-6B46-B7B8-760FDAEC3A3E}" srcOrd="2" destOrd="0" parTransId="{0AA4AFE0-D3E2-4246-A7D0-2A02260983CF}" sibTransId="{56BAEC09-FFC3-0843-A025-CA91AE48B5D9}"/>
    <dgm:cxn modelId="{EC782E6A-903E-1F4C-A0F2-687CC134106B}" type="presOf" srcId="{209E5F73-BF03-0B49-8688-D736C7C0675C}" destId="{8FD3CF28-C4CB-7241-A21A-CD64059781A7}" srcOrd="0" destOrd="0" presId="urn:microsoft.com/office/officeart/2005/8/layout/lProcess2"/>
    <dgm:cxn modelId="{B2480F31-E7D8-EC45-9B33-2D764A08646E}" type="presOf" srcId="{EB24A349-0639-3346-BF68-C58BFBB5DDEA}" destId="{3E57CA26-BEFC-9C45-9C73-0014F669D251}" srcOrd="0" destOrd="0" presId="urn:microsoft.com/office/officeart/2005/8/layout/lProcess2"/>
    <dgm:cxn modelId="{6067157B-1691-E84E-85D4-3C20C9BF60AA}" type="presOf" srcId="{4EB84AE6-ACD0-CA4E-BC88-F71945F3E940}" destId="{8346BAEF-26F3-D947-949D-907B72A95579}" srcOrd="0" destOrd="0" presId="urn:microsoft.com/office/officeart/2005/8/layout/lProcess2"/>
    <dgm:cxn modelId="{2669FE44-E87F-A04C-A5D6-CF2AE68942B0}" type="presOf" srcId="{A3966473-D813-7C40-B052-BC1EAF1CAE69}" destId="{ED34BB70-5EE7-3347-974E-1C45A7D14F7F}" srcOrd="0" destOrd="0" presId="urn:microsoft.com/office/officeart/2005/8/layout/lProcess2"/>
    <dgm:cxn modelId="{19C99B26-C097-7743-86AA-0048E8E6A46E}" type="presOf" srcId="{7A73E865-00B5-4846-88F0-0FD331942F39}" destId="{378AC450-CA34-EB44-8BF5-B7A20FA2E081}" srcOrd="0" destOrd="0" presId="urn:microsoft.com/office/officeart/2005/8/layout/lProcess2"/>
    <dgm:cxn modelId="{42F84059-5BF5-2F4C-88CE-2E6F917A7451}" type="presOf" srcId="{10D84D0B-FC0A-7744-A714-C50E62472C07}" destId="{A339ED30-D15F-7B4B-BA4E-00401E6A3FF5}" srcOrd="0" destOrd="0" presId="urn:microsoft.com/office/officeart/2005/8/layout/lProcess2"/>
    <dgm:cxn modelId="{3EEDE1B2-22A6-4642-A6A0-F1FB8A1363EF}" srcId="{92D0E649-66DB-594A-98F5-B7A8F297DC94}" destId="{A3966473-D813-7C40-B052-BC1EAF1CAE69}" srcOrd="2" destOrd="0" parTransId="{3A4A30C8-18D6-4544-ABF2-39E05FAC36CB}" sibTransId="{E19A6640-A68E-E940-8E60-AE7ECE1C2155}"/>
    <dgm:cxn modelId="{80183C30-730F-3747-9910-5DAAD65AD0D5}" type="presOf" srcId="{92D0E649-66DB-594A-98F5-B7A8F297DC94}" destId="{162016DF-6092-6844-B78E-4A426B6216BB}" srcOrd="1" destOrd="0" presId="urn:microsoft.com/office/officeart/2005/8/layout/lProcess2"/>
    <dgm:cxn modelId="{B80EE1F7-2407-144A-9DBF-3B2DF4A323E3}" type="presOf" srcId="{3BF166D6-0B1C-A747-858A-0E080E4FE9FC}" destId="{9C2BC4CB-0B42-4446-AED8-75103CAA9671}" srcOrd="0" destOrd="0" presId="urn:microsoft.com/office/officeart/2005/8/layout/lProcess2"/>
    <dgm:cxn modelId="{F7CAB2FD-3438-C143-B474-96CF1424E8A0}" type="presOf" srcId="{62B518F4-4B75-6B46-B7B8-760FDAEC3A3E}" destId="{B8F92802-175F-344B-8285-823BBEF381AE}" srcOrd="1" destOrd="0" presId="urn:microsoft.com/office/officeart/2005/8/layout/lProcess2"/>
    <dgm:cxn modelId="{B8132A0C-720F-4747-BF75-89C27E601A17}" type="presOf" srcId="{62B518F4-4B75-6B46-B7B8-760FDAEC3A3E}" destId="{68E64D97-7D49-1248-A967-83F5A5CCB8C3}" srcOrd="0" destOrd="0" presId="urn:microsoft.com/office/officeart/2005/8/layout/lProcess2"/>
    <dgm:cxn modelId="{7229A162-446C-964A-AFDA-B20F58F0398A}" srcId="{62B518F4-4B75-6B46-B7B8-760FDAEC3A3E}" destId="{7A73E865-00B5-4846-88F0-0FD331942F39}" srcOrd="1" destOrd="0" parTransId="{A2DEBA0B-5593-1B4A-B436-99FDE3843F62}" sibTransId="{198FEA5C-9CD8-0C48-95DD-E77DA265C436}"/>
    <dgm:cxn modelId="{C7CD4B97-4FCF-EF4A-9139-3945E53561CD}" srcId="{EB24A349-0639-3346-BF68-C58BFBB5DDEA}" destId="{10D84D0B-FC0A-7744-A714-C50E62472C07}" srcOrd="0" destOrd="0" parTransId="{6FB5E508-8BC6-A94D-AC7B-709775E19B71}" sibTransId="{68D2075F-CB37-3748-AC22-A6D1192E4B96}"/>
    <dgm:cxn modelId="{78AFFC7D-E10E-4E40-BB15-E10846F44167}" type="presOf" srcId="{B8A79084-6F4B-F942-AC38-D46A7B95B28D}" destId="{435751C7-8636-7142-9A7A-16AFB011FC98}" srcOrd="0" destOrd="0" presId="urn:microsoft.com/office/officeart/2005/8/layout/lProcess2"/>
    <dgm:cxn modelId="{B17A5EDE-75E0-6E45-B577-BA0041452649}" type="presOf" srcId="{80D4BE9C-A33D-2943-A1BF-19D642834D11}" destId="{6C47B5A6-DC27-3449-A865-0DF505072546}" srcOrd="0" destOrd="0" presId="urn:microsoft.com/office/officeart/2005/8/layout/lProcess2"/>
    <dgm:cxn modelId="{3971702E-9129-F348-9008-B223018228C1}" type="presOf" srcId="{10D84D0B-FC0A-7744-A714-C50E62472C07}" destId="{F47421E3-737B-844C-9AE4-CB2B7C9AE2C1}" srcOrd="1" destOrd="0" presId="urn:microsoft.com/office/officeart/2005/8/layout/lProcess2"/>
    <dgm:cxn modelId="{8F66EE70-08EA-3642-8D5D-B9FA2D866CFF}" type="presOf" srcId="{3A1CFCB1-4FE2-3C49-80E5-4753335818B3}" destId="{BB3CB915-8D6F-8247-BEF4-E7F5F9E33119}" srcOrd="0" destOrd="0" presId="urn:microsoft.com/office/officeart/2005/8/layout/lProcess2"/>
    <dgm:cxn modelId="{76A35098-95C7-3947-9057-6C0D285561DC}" srcId="{EB24A349-0639-3346-BF68-C58BFBB5DDEA}" destId="{92D0E649-66DB-594A-98F5-B7A8F297DC94}" srcOrd="1" destOrd="0" parTransId="{E03F10B5-4B44-B146-83DD-2C2EE4F80CDF}" sibTransId="{10960B07-A78B-C842-8496-D45EB0EBF8C3}"/>
    <dgm:cxn modelId="{19897CFD-7236-3643-AE38-B002E95DF055}" srcId="{10D84D0B-FC0A-7744-A714-C50E62472C07}" destId="{E6BBBDB3-A53E-B648-BDBA-DD7660B66401}" srcOrd="2" destOrd="0" parTransId="{2F31FB7D-2536-044B-B538-58B127CDCBE7}" sibTransId="{FC5A9C8E-63FC-254F-8067-81E846C7213D}"/>
    <dgm:cxn modelId="{725FB7D0-A6B0-B14F-8108-95BFB2F3CC20}" srcId="{92D0E649-66DB-594A-98F5-B7A8F297DC94}" destId="{209E5F73-BF03-0B49-8688-D736C7C0675C}" srcOrd="0" destOrd="0" parTransId="{24FF5670-A47C-4C4D-8C3F-7DCD54CB6CA0}" sibTransId="{2F6E1CD0-3EA7-D541-AF4A-60386C6DBF0F}"/>
    <dgm:cxn modelId="{DC75FFCB-08F6-1F49-B481-715C2BF5A619}" srcId="{62B518F4-4B75-6B46-B7B8-760FDAEC3A3E}" destId="{3BF166D6-0B1C-A747-858A-0E080E4FE9FC}" srcOrd="2" destOrd="0" parTransId="{BF646070-CFCF-C34C-83E5-C454304CABE5}" sibTransId="{CD66ED08-EFD0-D348-8F5E-607323A5CF91}"/>
    <dgm:cxn modelId="{2900F592-AB5A-4E49-A6ED-346F89FBCAB3}" type="presParOf" srcId="{3E57CA26-BEFC-9C45-9C73-0014F669D251}" destId="{5D167D00-9DFB-564E-933D-9C0E03F4BF92}" srcOrd="0" destOrd="0" presId="urn:microsoft.com/office/officeart/2005/8/layout/lProcess2"/>
    <dgm:cxn modelId="{0F34E587-D721-A340-A52A-3FE9C549474B}" type="presParOf" srcId="{5D167D00-9DFB-564E-933D-9C0E03F4BF92}" destId="{A339ED30-D15F-7B4B-BA4E-00401E6A3FF5}" srcOrd="0" destOrd="0" presId="urn:microsoft.com/office/officeart/2005/8/layout/lProcess2"/>
    <dgm:cxn modelId="{61BDBF9F-8640-AC49-8349-FE98FDBF1EEA}" type="presParOf" srcId="{5D167D00-9DFB-564E-933D-9C0E03F4BF92}" destId="{F47421E3-737B-844C-9AE4-CB2B7C9AE2C1}" srcOrd="1" destOrd="0" presId="urn:microsoft.com/office/officeart/2005/8/layout/lProcess2"/>
    <dgm:cxn modelId="{A6518056-62B6-684D-989B-A4A2633CA88E}" type="presParOf" srcId="{5D167D00-9DFB-564E-933D-9C0E03F4BF92}" destId="{41FB25CB-1BEB-9A4F-A246-39E5F23A5F36}" srcOrd="2" destOrd="0" presId="urn:microsoft.com/office/officeart/2005/8/layout/lProcess2"/>
    <dgm:cxn modelId="{0130A8CB-7970-7040-99DF-882CEB471BB9}" type="presParOf" srcId="{41FB25CB-1BEB-9A4F-A246-39E5F23A5F36}" destId="{DE23F7C1-8550-AA49-9A54-2A3E2D7A726D}" srcOrd="0" destOrd="0" presId="urn:microsoft.com/office/officeart/2005/8/layout/lProcess2"/>
    <dgm:cxn modelId="{2444545B-1864-9047-9B23-ED1FC84CC7EC}" type="presParOf" srcId="{DE23F7C1-8550-AA49-9A54-2A3E2D7A726D}" destId="{8346BAEF-26F3-D947-949D-907B72A95579}" srcOrd="0" destOrd="0" presId="urn:microsoft.com/office/officeart/2005/8/layout/lProcess2"/>
    <dgm:cxn modelId="{E3DE1DB8-59FD-8B47-9A89-B971A16E0EC0}" type="presParOf" srcId="{DE23F7C1-8550-AA49-9A54-2A3E2D7A726D}" destId="{C25E0632-CEF1-E147-B3B7-E1F49859AE89}" srcOrd="1" destOrd="0" presId="urn:microsoft.com/office/officeart/2005/8/layout/lProcess2"/>
    <dgm:cxn modelId="{FBF82675-421D-5042-93CE-7731706E7DE6}" type="presParOf" srcId="{DE23F7C1-8550-AA49-9A54-2A3E2D7A726D}" destId="{BB3CB915-8D6F-8247-BEF4-E7F5F9E33119}" srcOrd="2" destOrd="0" presId="urn:microsoft.com/office/officeart/2005/8/layout/lProcess2"/>
    <dgm:cxn modelId="{0A579C21-B374-4643-8A2C-4127120646A7}" type="presParOf" srcId="{DE23F7C1-8550-AA49-9A54-2A3E2D7A726D}" destId="{7F1FA698-C3A1-C247-A3B7-A2D5FE4C2399}" srcOrd="3" destOrd="0" presId="urn:microsoft.com/office/officeart/2005/8/layout/lProcess2"/>
    <dgm:cxn modelId="{FDE34A85-8114-4941-B8C2-8C646DE1A89D}" type="presParOf" srcId="{DE23F7C1-8550-AA49-9A54-2A3E2D7A726D}" destId="{948FB6B9-C8BB-6543-9EC5-519BA48AE6DC}" srcOrd="4" destOrd="0" presId="urn:microsoft.com/office/officeart/2005/8/layout/lProcess2"/>
    <dgm:cxn modelId="{B1919676-DD85-1447-9F1B-0B08E82928C5}" type="presParOf" srcId="{3E57CA26-BEFC-9C45-9C73-0014F669D251}" destId="{909A1D3A-F850-0743-8E81-EB8CE306207F}" srcOrd="1" destOrd="0" presId="urn:microsoft.com/office/officeart/2005/8/layout/lProcess2"/>
    <dgm:cxn modelId="{601C3C45-6B87-FF4F-B762-C0A093CC0C64}" type="presParOf" srcId="{3E57CA26-BEFC-9C45-9C73-0014F669D251}" destId="{54162D4F-7AEC-1C41-B3C5-EE557F4414E8}" srcOrd="2" destOrd="0" presId="urn:microsoft.com/office/officeart/2005/8/layout/lProcess2"/>
    <dgm:cxn modelId="{8197D4C6-A850-F442-B9A9-5B440C983229}" type="presParOf" srcId="{54162D4F-7AEC-1C41-B3C5-EE557F4414E8}" destId="{BF28D489-B59F-974A-9EAB-3B66913D86B8}" srcOrd="0" destOrd="0" presId="urn:microsoft.com/office/officeart/2005/8/layout/lProcess2"/>
    <dgm:cxn modelId="{D2C3FD30-BC0C-DA40-9683-E0BF34F8428A}" type="presParOf" srcId="{54162D4F-7AEC-1C41-B3C5-EE557F4414E8}" destId="{162016DF-6092-6844-B78E-4A426B6216BB}" srcOrd="1" destOrd="0" presId="urn:microsoft.com/office/officeart/2005/8/layout/lProcess2"/>
    <dgm:cxn modelId="{A88549AC-9AE8-7B4F-87A7-664A240E167C}" type="presParOf" srcId="{54162D4F-7AEC-1C41-B3C5-EE557F4414E8}" destId="{B19BEAAB-2B2E-D344-A1CF-650676E6838E}" srcOrd="2" destOrd="0" presId="urn:microsoft.com/office/officeart/2005/8/layout/lProcess2"/>
    <dgm:cxn modelId="{F09968A2-A3AF-A84E-9428-3A8C53CDE433}" type="presParOf" srcId="{B19BEAAB-2B2E-D344-A1CF-650676E6838E}" destId="{4A11E933-B0CE-8845-9506-50B5B2FBE03D}" srcOrd="0" destOrd="0" presId="urn:microsoft.com/office/officeart/2005/8/layout/lProcess2"/>
    <dgm:cxn modelId="{ECE2903F-4988-A540-9B4C-5CF24D559A76}" type="presParOf" srcId="{4A11E933-B0CE-8845-9506-50B5B2FBE03D}" destId="{8FD3CF28-C4CB-7241-A21A-CD64059781A7}" srcOrd="0" destOrd="0" presId="urn:microsoft.com/office/officeart/2005/8/layout/lProcess2"/>
    <dgm:cxn modelId="{69E36B3C-1BED-D546-87F7-CD58D6CA1D1D}" type="presParOf" srcId="{4A11E933-B0CE-8845-9506-50B5B2FBE03D}" destId="{944D53C4-4D92-1C45-AD8C-8FF02E54FE85}" srcOrd="1" destOrd="0" presId="urn:microsoft.com/office/officeart/2005/8/layout/lProcess2"/>
    <dgm:cxn modelId="{B91E7D88-FBDC-4C44-9127-05C789A8F0C1}" type="presParOf" srcId="{4A11E933-B0CE-8845-9506-50B5B2FBE03D}" destId="{435751C7-8636-7142-9A7A-16AFB011FC98}" srcOrd="2" destOrd="0" presId="urn:microsoft.com/office/officeart/2005/8/layout/lProcess2"/>
    <dgm:cxn modelId="{DC2369D2-7C1E-3B45-B398-D4D7C717FD38}" type="presParOf" srcId="{4A11E933-B0CE-8845-9506-50B5B2FBE03D}" destId="{FF2CC40D-B33E-7345-8AA4-C3028B1F65BC}" srcOrd="3" destOrd="0" presId="urn:microsoft.com/office/officeart/2005/8/layout/lProcess2"/>
    <dgm:cxn modelId="{02605EF8-0130-5C41-B5BD-94C92329EB2B}" type="presParOf" srcId="{4A11E933-B0CE-8845-9506-50B5B2FBE03D}" destId="{ED34BB70-5EE7-3347-974E-1C45A7D14F7F}" srcOrd="4" destOrd="0" presId="urn:microsoft.com/office/officeart/2005/8/layout/lProcess2"/>
    <dgm:cxn modelId="{444A2A9E-E235-3F4B-B495-39E28D53F51B}" type="presParOf" srcId="{3E57CA26-BEFC-9C45-9C73-0014F669D251}" destId="{FE00086B-EA93-BD44-BCF1-043A0D4DFD0F}" srcOrd="3" destOrd="0" presId="urn:microsoft.com/office/officeart/2005/8/layout/lProcess2"/>
    <dgm:cxn modelId="{4B5BEEFB-6A6D-A04F-A790-CB5B922CC2E5}" type="presParOf" srcId="{3E57CA26-BEFC-9C45-9C73-0014F669D251}" destId="{6DAD4ABC-E95E-2B49-80FD-AD64DB4E2324}" srcOrd="4" destOrd="0" presId="urn:microsoft.com/office/officeart/2005/8/layout/lProcess2"/>
    <dgm:cxn modelId="{3D7AA92F-CA21-B74E-A845-91DEA8775FB1}" type="presParOf" srcId="{6DAD4ABC-E95E-2B49-80FD-AD64DB4E2324}" destId="{68E64D97-7D49-1248-A967-83F5A5CCB8C3}" srcOrd="0" destOrd="0" presId="urn:microsoft.com/office/officeart/2005/8/layout/lProcess2"/>
    <dgm:cxn modelId="{8B7AE263-16A5-4740-B886-9A537742C48E}" type="presParOf" srcId="{6DAD4ABC-E95E-2B49-80FD-AD64DB4E2324}" destId="{B8F92802-175F-344B-8285-823BBEF381AE}" srcOrd="1" destOrd="0" presId="urn:microsoft.com/office/officeart/2005/8/layout/lProcess2"/>
    <dgm:cxn modelId="{6B6F0FF2-728F-4D46-B48A-6D9812056FBF}" type="presParOf" srcId="{6DAD4ABC-E95E-2B49-80FD-AD64DB4E2324}" destId="{6D8D397A-B2FC-EF49-BA2D-DAF9BEE1B655}" srcOrd="2" destOrd="0" presId="urn:microsoft.com/office/officeart/2005/8/layout/lProcess2"/>
    <dgm:cxn modelId="{ECADB9A6-1E5C-CF4E-BD43-EA378CF76818}" type="presParOf" srcId="{6D8D397A-B2FC-EF49-BA2D-DAF9BEE1B655}" destId="{54C64954-9CA4-7A4F-ACF3-D1462326F0E4}" srcOrd="0" destOrd="0" presId="urn:microsoft.com/office/officeart/2005/8/layout/lProcess2"/>
    <dgm:cxn modelId="{2548905D-FDF2-AB43-8BCD-A1ECC0113E96}" type="presParOf" srcId="{54C64954-9CA4-7A4F-ACF3-D1462326F0E4}" destId="{6C47B5A6-DC27-3449-A865-0DF505072546}" srcOrd="0" destOrd="0" presId="urn:microsoft.com/office/officeart/2005/8/layout/lProcess2"/>
    <dgm:cxn modelId="{E8F43011-56D7-114A-84BF-E9D2C13D9C30}" type="presParOf" srcId="{54C64954-9CA4-7A4F-ACF3-D1462326F0E4}" destId="{3E860113-1AE5-4240-B488-87126DF3B334}" srcOrd="1" destOrd="0" presId="urn:microsoft.com/office/officeart/2005/8/layout/lProcess2"/>
    <dgm:cxn modelId="{D581E888-D8CD-0340-AC65-4F7C7F20A9FD}" type="presParOf" srcId="{54C64954-9CA4-7A4F-ACF3-D1462326F0E4}" destId="{378AC450-CA34-EB44-8BF5-B7A20FA2E081}" srcOrd="2" destOrd="0" presId="urn:microsoft.com/office/officeart/2005/8/layout/lProcess2"/>
    <dgm:cxn modelId="{9C8038B7-637E-5C48-A08B-D04B41780BB0}" type="presParOf" srcId="{54C64954-9CA4-7A4F-ACF3-D1462326F0E4}" destId="{B6DF6B25-8CD5-7C4C-9C43-3972021D54BF}" srcOrd="3" destOrd="0" presId="urn:microsoft.com/office/officeart/2005/8/layout/lProcess2"/>
    <dgm:cxn modelId="{AA514E01-AF63-BB40-9FF6-D4FE54C0EC9C}" type="presParOf" srcId="{54C64954-9CA4-7A4F-ACF3-D1462326F0E4}" destId="{9C2BC4CB-0B42-4446-AED8-75103CAA9671}"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Manifest v2</a:t>
          </a:r>
          <a:br>
            <a:rPr lang="en-US" sz="1200" kern="1200" dirty="0" smtClean="0"/>
          </a:br>
          <a:endParaRPr lang="en-US" sz="1200" kern="1200" dirty="0"/>
        </a:p>
      </dsp:txBody>
      <dsp:txXfrm>
        <a:off x="199035" y="1093653"/>
        <a:ext cx="1433302" cy="492914"/>
      </dsp:txXfrm>
    </dsp:sp>
    <dsp:sp modelId="{7743894A-29F8-4D4B-817F-C6DCC795E7B5}">
      <dsp:nvSpPr>
        <dsp:cNvPr id="0" name=""/>
        <dsp:cNvSpPr/>
      </dsp:nvSpPr>
      <dsp:spPr>
        <a:xfrm>
          <a:off x="183700"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Cloud </a:t>
          </a:r>
          <a:r>
            <a:rPr lang="en-US" sz="1200" kern="1200" dirty="0" err="1" smtClean="0"/>
            <a:t>Config</a:t>
          </a:r>
          <a:endParaRPr lang="en-US" sz="1200" kern="1200" dirty="0"/>
        </a:p>
      </dsp:txBody>
      <dsp:txXfrm>
        <a:off x="199035" y="1697788"/>
        <a:ext cx="1433302" cy="492914"/>
      </dsp:txXfrm>
    </dsp:sp>
    <dsp:sp modelId="{776D7585-7685-7246-9CA6-2F983B74CB13}">
      <dsp:nvSpPr>
        <dsp:cNvPr id="0" name=""/>
        <dsp:cNvSpPr/>
      </dsp:nvSpPr>
      <dsp:spPr>
        <a:xfrm>
          <a:off x="183700"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AZ’s</a:t>
          </a:r>
          <a:endParaRPr lang="en-US" sz="1200" kern="1200" dirty="0"/>
        </a:p>
      </dsp:txBody>
      <dsp:txXfrm>
        <a:off x="199035" y="2301923"/>
        <a:ext cx="1433302" cy="492914"/>
      </dsp:txXfrm>
    </dsp:sp>
    <dsp:sp modelId="{6B3324EA-B4BE-174F-9CC9-C88EE006624A}">
      <dsp:nvSpPr>
        <dsp:cNvPr id="0" name=""/>
        <dsp:cNvSpPr/>
      </dsp:nvSpPr>
      <dsp:spPr>
        <a:xfrm>
          <a:off x="183700"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Links</a:t>
          </a:r>
          <a:endParaRPr lang="en-US" sz="1200" kern="1200" dirty="0"/>
        </a:p>
      </dsp:txBody>
      <dsp:txXfrm>
        <a:off x="199035" y="2906059"/>
        <a:ext cx="1433302" cy="49291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875"/>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Realignment of Manifest</a:t>
          </a:r>
          <a:endParaRPr lang="en-US" sz="1200" kern="1200" dirty="0"/>
        </a:p>
      </dsp:txBody>
      <dsp:txXfrm>
        <a:off x="2166081" y="1094043"/>
        <a:ext cx="1433636" cy="487544"/>
      </dsp:txXfrm>
    </dsp:sp>
    <dsp:sp modelId="{435751C7-8636-7142-9A7A-16AFB011FC98}">
      <dsp:nvSpPr>
        <dsp:cNvPr id="0" name=""/>
        <dsp:cNvSpPr/>
      </dsp:nvSpPr>
      <dsp:spPr>
        <a:xfrm>
          <a:off x="2150913" y="1676429"/>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Factor-out </a:t>
          </a:r>
          <a:r>
            <a:rPr lang="en-US" sz="1200" kern="1200" dirty="0" err="1" smtClean="0"/>
            <a:t>IaaS</a:t>
          </a:r>
          <a:r>
            <a:rPr lang="en-US" sz="1200" kern="1200" dirty="0" smtClean="0"/>
            <a:t> -specific </a:t>
          </a:r>
          <a:r>
            <a:rPr lang="en-US" sz="1200" kern="1200" dirty="0" err="1" smtClean="0"/>
            <a:t>config</a:t>
          </a:r>
          <a:endParaRPr lang="en-US" sz="1200" kern="1200" dirty="0"/>
        </a:p>
      </dsp:txBody>
      <dsp:txXfrm>
        <a:off x="2166081" y="1691597"/>
        <a:ext cx="1433636" cy="487544"/>
      </dsp:txXfrm>
    </dsp:sp>
    <dsp:sp modelId="{ED34BB70-5EE7-3347-974E-1C45A7D14F7F}">
      <dsp:nvSpPr>
        <dsp:cNvPr id="0" name=""/>
        <dsp:cNvSpPr/>
      </dsp:nvSpPr>
      <dsp:spPr>
        <a:xfrm>
          <a:off x="2150913" y="2273984"/>
          <a:ext cx="1463972" cy="11397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New First-class Concept</a:t>
          </a:r>
        </a:p>
      </dsp:txBody>
      <dsp:txXfrm>
        <a:off x="2184296" y="2307367"/>
        <a:ext cx="1397206" cy="107300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Easier to create &amp; maintain</a:t>
          </a:r>
          <a:endParaRPr lang="en-US" sz="1200" kern="1200" dirty="0"/>
        </a:p>
      </dsp:txBody>
      <dsp:txXfrm>
        <a:off x="4133461" y="1093653"/>
        <a:ext cx="1433302" cy="492914"/>
      </dsp:txXfrm>
    </dsp:sp>
    <dsp:sp modelId="{378AC450-CA34-EB44-8BF5-B7A20FA2E081}">
      <dsp:nvSpPr>
        <dsp:cNvPr id="0" name=""/>
        <dsp:cNvSpPr/>
      </dsp:nvSpPr>
      <dsp:spPr>
        <a:xfrm>
          <a:off x="4118126"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Same Manifest across </a:t>
          </a:r>
          <a:r>
            <a:rPr lang="en-US" sz="1200" kern="1200" dirty="0" err="1" smtClean="0"/>
            <a:t>IaaS</a:t>
          </a:r>
          <a:r>
            <a:rPr lang="en-US" sz="1200" kern="1200" dirty="0" smtClean="0"/>
            <a:t> types</a:t>
          </a:r>
          <a:endParaRPr lang="en-US" sz="1200" kern="1200" dirty="0"/>
        </a:p>
      </dsp:txBody>
      <dsp:txXfrm>
        <a:off x="4133461" y="1697788"/>
        <a:ext cx="1433302" cy="492914"/>
      </dsp:txXfrm>
    </dsp:sp>
    <dsp:sp modelId="{9C2BC4CB-0B42-4446-AED8-75103CAA9671}">
      <dsp:nvSpPr>
        <dsp:cNvPr id="0" name=""/>
        <dsp:cNvSpPr/>
      </dsp:nvSpPr>
      <dsp:spPr>
        <a:xfrm>
          <a:off x="4118126"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Simplifies, Clarifies Intent</a:t>
          </a:r>
          <a:endParaRPr lang="en-US" sz="1200" kern="1200" dirty="0"/>
        </a:p>
      </dsp:txBody>
      <dsp:txXfrm>
        <a:off x="4133461" y="2301923"/>
        <a:ext cx="1433302" cy="492914"/>
      </dsp:txXfrm>
    </dsp:sp>
    <dsp:sp modelId="{7F5AB506-B891-214C-AE44-82520A757167}">
      <dsp:nvSpPr>
        <dsp:cNvPr id="0" name=""/>
        <dsp:cNvSpPr/>
      </dsp:nvSpPr>
      <dsp:spPr>
        <a:xfrm>
          <a:off x="4118126"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err="1" smtClean="0"/>
            <a:t>Enapsulate</a:t>
          </a:r>
          <a:r>
            <a:rPr lang="en-US" sz="1200" kern="1200" dirty="0" smtClean="0"/>
            <a:t>, Name, and Share </a:t>
          </a:r>
          <a:r>
            <a:rPr lang="en-US" sz="1200" kern="1200" dirty="0" err="1" smtClean="0"/>
            <a:t>config</a:t>
          </a:r>
          <a:endParaRPr lang="en-US" sz="1200" kern="1200" dirty="0"/>
        </a:p>
      </dsp:txBody>
      <dsp:txXfrm>
        <a:off x="4133461" y="2906059"/>
        <a:ext cx="1433302" cy="492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Runtime </a:t>
          </a:r>
          <a:r>
            <a:rPr lang="en-US" sz="1200" kern="1200" dirty="0" err="1" smtClean="0"/>
            <a:t>Config</a:t>
          </a:r>
          <a:endParaRPr lang="en-US" sz="1200" kern="1200" dirty="0"/>
        </a:p>
      </dsp:txBody>
      <dsp:txXfrm>
        <a:off x="204381" y="1099218"/>
        <a:ext cx="1422610" cy="664734"/>
      </dsp:txXfrm>
    </dsp:sp>
    <dsp:sp modelId="{BB3CB915-8D6F-8247-BEF4-E7F5F9E33119}">
      <dsp:nvSpPr>
        <dsp:cNvPr id="0" name=""/>
        <dsp:cNvSpPr/>
      </dsp:nvSpPr>
      <dsp:spPr>
        <a:xfrm>
          <a:off x="183700"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Renaming, Migrating Jobs</a:t>
          </a:r>
          <a:endParaRPr lang="en-US" sz="1200" kern="1200" dirty="0"/>
        </a:p>
      </dsp:txBody>
      <dsp:txXfrm>
        <a:off x="204381" y="1913945"/>
        <a:ext cx="1422610" cy="664734"/>
      </dsp:txXfrm>
    </dsp:sp>
    <dsp:sp modelId="{948FB6B9-C8BB-6543-9EC5-519BA48AE6DC}">
      <dsp:nvSpPr>
        <dsp:cNvPr id="0" name=""/>
        <dsp:cNvSpPr/>
      </dsp:nvSpPr>
      <dsp:spPr>
        <a:xfrm>
          <a:off x="183700"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Orphaned Disk </a:t>
          </a:r>
          <a:r>
            <a:rPr lang="en-US" sz="1200" kern="1200" dirty="0" err="1" smtClean="0"/>
            <a:t>mgmt</a:t>
          </a:r>
          <a:endParaRPr lang="en-US" sz="1200" kern="1200" dirty="0"/>
        </a:p>
      </dsp:txBody>
      <dsp:txXfrm>
        <a:off x="204381" y="2728672"/>
        <a:ext cx="1422610" cy="66473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532"/>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Add-on </a:t>
          </a:r>
          <a:r>
            <a:rPr lang="en-US" sz="1200" kern="1200" dirty="0" err="1" smtClean="0"/>
            <a:t>config</a:t>
          </a:r>
          <a:r>
            <a:rPr lang="en-US" sz="1200" kern="1200" dirty="0" smtClean="0"/>
            <a:t> for </a:t>
          </a:r>
          <a:r>
            <a:rPr lang="en-US" sz="1200" kern="1200" dirty="0" err="1" smtClean="0"/>
            <a:t>Add’l</a:t>
          </a:r>
          <a:r>
            <a:rPr lang="en-US" sz="1200" kern="1200" dirty="0" smtClean="0"/>
            <a:t> Agents</a:t>
          </a:r>
          <a:br>
            <a:rPr lang="en-US" sz="1200" kern="1200" dirty="0" smtClean="0"/>
          </a:br>
          <a:endParaRPr lang="en-US" sz="1200" kern="1200" dirty="0"/>
        </a:p>
      </dsp:txBody>
      <dsp:txXfrm>
        <a:off x="2171895" y="1099514"/>
        <a:ext cx="1422008" cy="674399"/>
      </dsp:txXfrm>
    </dsp:sp>
    <dsp:sp modelId="{435751C7-8636-7142-9A7A-16AFB011FC98}">
      <dsp:nvSpPr>
        <dsp:cNvPr id="0" name=""/>
        <dsp:cNvSpPr/>
      </dsp:nvSpPr>
      <dsp:spPr>
        <a:xfrm>
          <a:off x="2150913" y="1905105"/>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Option for changing Instance Groups with AZ feature</a:t>
          </a:r>
          <a:endParaRPr lang="en-US" sz="1200" kern="1200" dirty="0"/>
        </a:p>
      </dsp:txBody>
      <dsp:txXfrm>
        <a:off x="2171895" y="1926087"/>
        <a:ext cx="1422008" cy="674399"/>
      </dsp:txXfrm>
    </dsp:sp>
    <dsp:sp modelId="{ED34BB70-5EE7-3347-974E-1C45A7D14F7F}">
      <dsp:nvSpPr>
        <dsp:cNvPr id="0" name=""/>
        <dsp:cNvSpPr/>
      </dsp:nvSpPr>
      <dsp:spPr>
        <a:xfrm>
          <a:off x="2150913" y="2731678"/>
          <a:ext cx="1463972" cy="6824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Manage Persistent disks after VM is destroyed.</a:t>
          </a:r>
        </a:p>
      </dsp:txBody>
      <dsp:txXfrm>
        <a:off x="2170900" y="2751665"/>
        <a:ext cx="1423998" cy="64244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Incremental Path for enhancing VMs</a:t>
          </a:r>
          <a:endParaRPr lang="en-US" sz="1200" kern="1200" dirty="0"/>
        </a:p>
      </dsp:txBody>
      <dsp:txXfrm>
        <a:off x="4138807" y="1099218"/>
        <a:ext cx="1422610" cy="664734"/>
      </dsp:txXfrm>
    </dsp:sp>
    <dsp:sp modelId="{378AC450-CA34-EB44-8BF5-B7A20FA2E081}">
      <dsp:nvSpPr>
        <dsp:cNvPr id="0" name=""/>
        <dsp:cNvSpPr/>
      </dsp:nvSpPr>
      <dsp:spPr>
        <a:xfrm>
          <a:off x="4118126"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t>
          </a:r>
          <a:endParaRPr lang="en-US" sz="1200" kern="1200" dirty="0"/>
        </a:p>
      </dsp:txBody>
      <dsp:txXfrm>
        <a:off x="4138807" y="1913945"/>
        <a:ext cx="1422610" cy="664734"/>
      </dsp:txXfrm>
    </dsp:sp>
    <dsp:sp modelId="{9C2BC4CB-0B42-4446-AED8-75103CAA9671}">
      <dsp:nvSpPr>
        <dsp:cNvPr id="0" name=""/>
        <dsp:cNvSpPr/>
      </dsp:nvSpPr>
      <dsp:spPr>
        <a:xfrm>
          <a:off x="4118126"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Disk can be reused or data migrated</a:t>
          </a:r>
          <a:endParaRPr lang="en-US" sz="1200" kern="1200" dirty="0"/>
        </a:p>
      </dsp:txBody>
      <dsp:txXfrm>
        <a:off x="4138807" y="2728672"/>
        <a:ext cx="1422610" cy="6647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1078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normAutofit/>
          </a:bodyPr>
          <a:lstStyle/>
          <a:p>
            <a:r>
              <a:rPr lang="en-US" sz="1400" dirty="0" smtClean="0"/>
              <a:t>DEMO – bosh deployed </a:t>
            </a:r>
            <a:r>
              <a:rPr lang="en-US" sz="1400" dirty="0" err="1" smtClean="0"/>
              <a:t>Postgres</a:t>
            </a:r>
            <a:r>
              <a:rPr lang="en-US" sz="1400" baseline="0" dirty="0" smtClean="0"/>
              <a:t> </a:t>
            </a:r>
            <a:r>
              <a:rPr lang="en-US" sz="1400" baseline="0" dirty="0" err="1" smtClean="0"/>
              <a:t>Docker</a:t>
            </a:r>
            <a:r>
              <a:rPr lang="en-US" sz="1400" baseline="0" dirty="0" smtClean="0"/>
              <a:t> container.</a:t>
            </a:r>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normAutofit/>
          </a:bodyPr>
          <a:lstStyle/>
          <a:p>
            <a:r>
              <a:rPr lang="en-US" sz="1400" dirty="0" smtClean="0"/>
              <a:t>DEMO – Dynamic Service Broker</a:t>
            </a:r>
            <a:endParaRPr lang="en-US" sz="1400" dirty="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164</a:t>
            </a:fld>
            <a:endParaRPr lang="en-US">
              <a:solidFill>
                <a:prstClr val="black"/>
              </a:solidFill>
              <a:latin typeface="Calibri"/>
            </a:endParaRPr>
          </a:p>
        </p:txBody>
      </p:sp>
    </p:spTree>
    <p:extLst>
      <p:ext uri="{BB962C8B-B14F-4D97-AF65-F5344CB8AC3E}">
        <p14:creationId xmlns:p14="http://schemas.microsoft.com/office/powerpoint/2010/main" val="36430126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61543">
              <a:defRPr/>
            </a:pPr>
            <a:endParaRPr lang="en-US" dirty="0" smtClean="0"/>
          </a:p>
          <a:p>
            <a:pPr defTabSz="461543">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a:p>
            <a:pPr marL="285725" indent="-285725" defTabSz="457158">
              <a:buFont typeface="Arial"/>
              <a:buChar char="•"/>
              <a:defRPr/>
            </a:pPr>
            <a:endParaRPr lang="en-US" dirty="0" smtClean="0"/>
          </a:p>
          <a:p>
            <a:pPr marL="0" indent="0" defTabSz="457158">
              <a:buFont typeface="Arial"/>
              <a:buNone/>
              <a:defRPr/>
            </a:pPr>
            <a:r>
              <a:rPr lang="en-US" b="1" dirty="0" smtClean="0"/>
              <a:t>Transition</a:t>
            </a:r>
            <a:r>
              <a:rPr lang="en-US" dirty="0" smtClean="0"/>
              <a:t>: An important thing to point out is the</a:t>
            </a:r>
            <a:r>
              <a:rPr lang="en-US" baseline="0" dirty="0" smtClean="0"/>
              <a:t> fact that </a:t>
            </a:r>
            <a:r>
              <a:rPr lang="en-US" dirty="0" smtClean="0"/>
              <a:t>MySQL and</a:t>
            </a:r>
            <a:r>
              <a:rPr lang="en-US" baseline="0" dirty="0" smtClean="0"/>
              <a:t> the others </a:t>
            </a:r>
            <a:r>
              <a:rPr lang="en-US" dirty="0" smtClean="0"/>
              <a:t>Pivotal Services are enterprise</a:t>
            </a:r>
            <a:r>
              <a:rPr lang="en-US" baseline="0" dirty="0" smtClean="0"/>
              <a:t> ready, what do we mean by that?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165</a:t>
            </a:fld>
            <a:endParaRPr lang="en-US">
              <a:solidFill>
                <a:prstClr val="black"/>
              </a:solidFill>
              <a:latin typeface="Calibri"/>
            </a:endParaRPr>
          </a:p>
        </p:txBody>
      </p:sp>
    </p:spTree>
    <p:extLst>
      <p:ext uri="{BB962C8B-B14F-4D97-AF65-F5344CB8AC3E}">
        <p14:creationId xmlns:p14="http://schemas.microsoft.com/office/powerpoint/2010/main" val="28992319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sz="1200" dirty="0" smtClean="0">
                <a:solidFill>
                  <a:srgbClr val="222222"/>
                </a:solidFill>
              </a:rPr>
              <a:t>Each service should offer some form of redundancy in the event of a component failure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2. </a:t>
            </a:r>
            <a:r>
              <a:rPr lang="en-US" sz="1200" dirty="0" smtClean="0">
                <a:solidFill>
                  <a:srgbClr val="222222"/>
                </a:solidFill>
              </a:rPr>
              <a:t>Support for a service to be deployed across multiple availability zones</a:t>
            </a:r>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166</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167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smtClean="0"/>
              <a:t>Deployed with a multi-node cluster; </a:t>
            </a:r>
            <a:r>
              <a:rPr lang="en-US" sz="1100" dirty="0" smtClean="0"/>
              <a:t>Balanced across Availability zones</a:t>
            </a:r>
            <a:endParaRPr lang="en-US" dirty="0" smtClean="0">
              <a:solidFill>
                <a:srgbClr val="4D4D4D"/>
              </a:solidFill>
            </a:endParaRPr>
          </a:p>
          <a:p>
            <a:pPr marL="285725" indent="-285725">
              <a:buFont typeface="Arial"/>
              <a:buChar char="•"/>
            </a:pPr>
            <a:r>
              <a:rPr lang="en-US" dirty="0" smtClean="0"/>
              <a:t>Highly Available</a:t>
            </a:r>
          </a:p>
          <a:p>
            <a:pPr marL="285725" indent="-285725">
              <a:buFont typeface="Arial"/>
              <a:buChar char="•"/>
            </a:pPr>
            <a:r>
              <a:rPr lang="en-US" dirty="0" smtClean="0"/>
              <a:t>Data replication</a:t>
            </a:r>
          </a:p>
          <a:p>
            <a:pPr marL="285725" indent="-285725">
              <a:buFont typeface="Arial"/>
              <a:buChar char="•"/>
            </a:pPr>
            <a:r>
              <a:rPr lang="en-US" dirty="0" smtClean="0"/>
              <a:t>Failover functionality</a:t>
            </a:r>
          </a:p>
          <a:p>
            <a:pPr marL="285725" indent="-285725">
              <a:buFont typeface="Arial"/>
              <a:buChar char="•"/>
            </a:pPr>
            <a:r>
              <a:rPr lang="en-US" dirty="0" smtClean="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168</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169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way to get your own services in PCF</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Service broker - A service broker is a set of 5 REST endpoints that implement the lifecycle of developers interacting with a service.   A service broker can run on PCF, or anywhere else, and it’s URL is registered with PCF.  Most customers create service brokers for existing enterprise services that are managed externally but are used by many applications, like an Oracle database or a message broker.  Most PCF products also create a service broker as part of the installation.  Note that service brokers do not act as a proxy between an application and the service.  All application and service communication is direct via the native protocol (JDBC, JMS, etc.). </a:t>
            </a:r>
          </a:p>
          <a:p>
            <a:endParaRPr lang="en-US" dirty="0" smtClean="0"/>
          </a:p>
          <a:p>
            <a:endParaRPr lang="en-US" dirty="0" smtClean="0"/>
          </a:p>
          <a:p>
            <a:r>
              <a:rPr lang="en-US" dirty="0" smtClean="0"/>
              <a:t>2. Note that most PCF products ultimately expose themselves as services in Elastic Runtime, but this is not always the case (ex. Ops Metrics).</a:t>
            </a:r>
          </a:p>
          <a:p>
            <a:endParaRPr lang="en-US" dirty="0" smtClean="0"/>
          </a:p>
          <a:p>
            <a:endParaRPr lang="en-US" dirty="0" smtClean="0"/>
          </a:p>
          <a:p>
            <a:r>
              <a:rPr lang="en-US" dirty="0" smtClean="0"/>
              <a:t>3.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0"/>
              </a:spcBef>
              <a:buClr>
                <a:schemeClr val="lt2"/>
              </a:buClr>
              <a:buSzPct val="110000"/>
              <a:buFont typeface="Arial"/>
              <a:buNone/>
            </a:pPr>
            <a:r>
              <a:rPr lang="en-US" sz="1000" b="1" dirty="0" smtClean="0">
                <a:solidFill>
                  <a:srgbClr val="222222"/>
                </a:solidFill>
              </a:rPr>
              <a:t>How does this approach work?</a:t>
            </a:r>
          </a:p>
          <a:p>
            <a:pPr marL="457200" indent="-228600">
              <a:lnSpc>
                <a:spcPct val="115000"/>
              </a:lnSpc>
              <a:spcBef>
                <a:spcPts val="0"/>
              </a:spcBef>
              <a:buClr>
                <a:srgbClr val="222222"/>
              </a:buClr>
              <a:buSzPct val="100000"/>
            </a:pPr>
            <a:r>
              <a:rPr lang="en-US" sz="1000" dirty="0" smtClean="0">
                <a:solidFill>
                  <a:srgbClr val="222222"/>
                </a:solidFill>
              </a:rPr>
              <a:t>Write a service broker that is deployed to PCF (either as a VM or the runtime)</a:t>
            </a:r>
          </a:p>
          <a:p>
            <a:pPr marL="457200" indent="-228600">
              <a:lnSpc>
                <a:spcPct val="115000"/>
              </a:lnSpc>
              <a:spcBef>
                <a:spcPts val="0"/>
              </a:spcBef>
              <a:buClr>
                <a:srgbClr val="222222"/>
              </a:buClr>
              <a:buSzPct val="100000"/>
            </a:pPr>
            <a:r>
              <a:rPr lang="en-US" sz="1000" dirty="0" smtClean="0">
                <a:solidFill>
                  <a:srgbClr val="222222"/>
                </a:solidFill>
              </a:rPr>
              <a:t>Integrates with the external service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What services is this approach suitable for?</a:t>
            </a:r>
          </a:p>
          <a:p>
            <a:pPr marL="457200" indent="-228600">
              <a:lnSpc>
                <a:spcPct val="115000"/>
              </a:lnSpc>
              <a:spcBef>
                <a:spcPts val="0"/>
              </a:spcBef>
              <a:buClr>
                <a:srgbClr val="222222"/>
              </a:buClr>
              <a:buSzPct val="100000"/>
            </a:pPr>
            <a:r>
              <a:rPr lang="en-US" sz="1000" dirty="0" smtClean="0">
                <a:solidFill>
                  <a:srgbClr val="222222"/>
                </a:solidFill>
              </a:rPr>
              <a:t>Integrating with externally hosted </a:t>
            </a:r>
            <a:r>
              <a:rPr lang="en-US" sz="1000" dirty="0" err="1" smtClean="0">
                <a:solidFill>
                  <a:srgbClr val="222222"/>
                </a:solidFill>
              </a:rPr>
              <a:t>SaaS</a:t>
            </a:r>
            <a:r>
              <a:rPr lang="en-US" sz="1000" dirty="0" smtClean="0">
                <a:solidFill>
                  <a:srgbClr val="222222"/>
                </a:solidFill>
              </a:rPr>
              <a:t> products (such as AWS)</a:t>
            </a:r>
          </a:p>
          <a:p>
            <a:pPr marL="457200" indent="-228600">
              <a:lnSpc>
                <a:spcPct val="115000"/>
              </a:lnSpc>
              <a:spcBef>
                <a:spcPts val="0"/>
              </a:spcBef>
              <a:buClr>
                <a:srgbClr val="222222"/>
              </a:buClr>
              <a:buSzPct val="100000"/>
            </a:pPr>
            <a:r>
              <a:rPr lang="en-US" sz="1000" dirty="0" smtClean="0">
                <a:solidFill>
                  <a:srgbClr val="222222"/>
                </a:solidFill>
              </a:rPr>
              <a:t>Integrating with on-premise but external to PCF solutions (such as a legacy database)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Decision criteria to use this approach?</a:t>
            </a:r>
          </a:p>
          <a:p>
            <a:pPr marL="457200" indent="-228600">
              <a:lnSpc>
                <a:spcPct val="115000"/>
              </a:lnSpc>
              <a:spcBef>
                <a:spcPts val="0"/>
              </a:spcBef>
              <a:buClr>
                <a:srgbClr val="222222"/>
              </a:buClr>
              <a:buSzPct val="100000"/>
            </a:pPr>
            <a:r>
              <a:rPr lang="en-US" sz="1000" dirty="0" smtClean="0">
                <a:solidFill>
                  <a:srgbClr val="222222"/>
                </a:solidFill>
              </a:rPr>
              <a:t>There is no on-premise deployable solution!</a:t>
            </a:r>
          </a:p>
          <a:p>
            <a:pPr marL="457200" indent="-228600">
              <a:lnSpc>
                <a:spcPct val="115000"/>
              </a:lnSpc>
              <a:spcBef>
                <a:spcPts val="0"/>
              </a:spcBef>
              <a:buClr>
                <a:srgbClr val="222222"/>
              </a:buClr>
              <a:buSzPct val="100000"/>
            </a:pPr>
            <a:r>
              <a:rPr lang="en-US" sz="1000" dirty="0" smtClean="0">
                <a:solidFill>
                  <a:srgbClr val="222222"/>
                </a:solidFill>
              </a:rPr>
              <a:t>This is a simpler first implementation</a:t>
            </a:r>
          </a:p>
          <a:p>
            <a:pPr marL="457200" indent="-228600">
              <a:lnSpc>
                <a:spcPct val="115000"/>
              </a:lnSpc>
              <a:spcBef>
                <a:spcPts val="0"/>
              </a:spcBef>
              <a:buClr>
                <a:srgbClr val="222222"/>
              </a:buClr>
              <a:buSzPct val="100000"/>
            </a:pPr>
            <a:r>
              <a:rPr lang="en-US" sz="1000" dirty="0" smtClean="0">
                <a:solidFill>
                  <a:srgbClr val="222222"/>
                </a:solidFill>
              </a:rPr>
              <a:t>The service has a comprehensive and reliable API</a:t>
            </a:r>
          </a:p>
          <a:p>
            <a:pPr marL="457200" indent="-228600">
              <a:lnSpc>
                <a:spcPct val="115000"/>
              </a:lnSpc>
              <a:spcBef>
                <a:spcPts val="0"/>
              </a:spcBef>
              <a:buClr>
                <a:srgbClr val="222222"/>
              </a:buClr>
              <a:buSzPct val="100000"/>
            </a:pPr>
            <a:r>
              <a:rPr lang="en-US" sz="1000" dirty="0" smtClean="0">
                <a:solidFill>
                  <a:srgbClr val="222222"/>
                </a:solidFill>
              </a:rPr>
              <a:t>The service is operationally immature or complex to automate with BOSH</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Clr>
                <a:schemeClr val="lt2"/>
              </a:buClr>
              <a:buSzPct val="110000"/>
              <a:buFont typeface="Arial"/>
              <a:buNone/>
            </a:pPr>
            <a:r>
              <a:rPr lang="en-US" sz="1000" b="1" dirty="0" smtClean="0">
                <a:solidFill>
                  <a:srgbClr val="222222"/>
                </a:solidFill>
              </a:rPr>
              <a:t>Why use this approach?</a:t>
            </a:r>
          </a:p>
          <a:p>
            <a:pPr marL="457200" indent="-228600">
              <a:lnSpc>
                <a:spcPct val="115000"/>
              </a:lnSpc>
              <a:spcBef>
                <a:spcPts val="0"/>
              </a:spcBef>
              <a:buClr>
                <a:srgbClr val="222222"/>
              </a:buClr>
              <a:buSzPct val="120000"/>
            </a:pPr>
            <a:r>
              <a:rPr lang="en-US" sz="1000" dirty="0" smtClean="0">
                <a:solidFill>
                  <a:srgbClr val="222222"/>
                </a:solidFill>
              </a:rPr>
              <a:t>Leverages the power of the Services API</a:t>
            </a:r>
          </a:p>
          <a:p>
            <a:pPr marL="457200" indent="-228600">
              <a:lnSpc>
                <a:spcPct val="115000"/>
              </a:lnSpc>
              <a:spcBef>
                <a:spcPts val="0"/>
              </a:spcBef>
              <a:buClr>
                <a:srgbClr val="222222"/>
              </a:buClr>
              <a:buSzPct val="100000"/>
            </a:pPr>
            <a:r>
              <a:rPr lang="en-US" sz="1000" dirty="0" smtClean="0">
                <a:solidFill>
                  <a:srgbClr val="222222"/>
                </a:solidFill>
              </a:rPr>
              <a:t>Integrates the external services into PCF, giving a seamless experience for application developers</a:t>
            </a:r>
          </a:p>
          <a:p>
            <a:pPr marL="457200" indent="-228600">
              <a:lnSpc>
                <a:spcPct val="115000"/>
              </a:lnSpc>
              <a:spcBef>
                <a:spcPts val="0"/>
              </a:spcBef>
              <a:buClr>
                <a:srgbClr val="222222"/>
              </a:buClr>
              <a:buSzPct val="100000"/>
            </a:pPr>
            <a:r>
              <a:rPr lang="en-US" sz="1000" dirty="0" smtClean="0">
                <a:solidFill>
                  <a:srgbClr val="222222"/>
                </a:solidFill>
              </a:rPr>
              <a:t>It’s treated as a Product</a:t>
            </a:r>
          </a:p>
          <a:p>
            <a:pPr marL="914400" lvl="1" indent="-228600">
              <a:lnSpc>
                <a:spcPct val="115000"/>
              </a:lnSpc>
              <a:spcBef>
                <a:spcPts val="0"/>
              </a:spcBef>
              <a:buClr>
                <a:srgbClr val="222222"/>
              </a:buClr>
              <a:buSzPct val="100000"/>
            </a:pPr>
            <a:r>
              <a:rPr lang="en-US" sz="1000" dirty="0" smtClean="0">
                <a:solidFill>
                  <a:srgbClr val="222222"/>
                </a:solidFill>
              </a:rPr>
              <a:t>Which ensures quality, maintenance, support.</a:t>
            </a:r>
          </a:p>
          <a:p>
            <a:pPr marL="914400" lvl="1" indent="-228600">
              <a:lnSpc>
                <a:spcPct val="115000"/>
              </a:lnSpc>
              <a:spcBef>
                <a:spcPts val="0"/>
              </a:spcBef>
              <a:buClr>
                <a:srgbClr val="222222"/>
              </a:buClr>
              <a:buSzPct val="100000"/>
            </a:pPr>
            <a:r>
              <a:rPr lang="en-US" sz="1000" dirty="0" smtClean="0">
                <a:solidFill>
                  <a:srgbClr val="222222"/>
                </a:solidFill>
              </a:rPr>
              <a:t>It’s a real thing</a:t>
            </a:r>
          </a:p>
          <a:p>
            <a:pPr>
              <a:lnSpc>
                <a:spcPct val="115000"/>
              </a:lnSpc>
              <a:spcBef>
                <a:spcPts val="0"/>
              </a:spcBef>
              <a:buFont typeface="Arial"/>
              <a:buNone/>
            </a:pPr>
            <a:endParaRPr lang="en-US" sz="1200" dirty="0" smtClean="0">
              <a:solidFill>
                <a:srgbClr val="222222"/>
              </a:solidFill>
            </a:endParaRP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171</a:t>
            </a:fld>
            <a:endParaRPr lang="en-US"/>
          </a:p>
        </p:txBody>
      </p:sp>
    </p:spTree>
    <p:extLst>
      <p:ext uri="{BB962C8B-B14F-4D97-AF65-F5344CB8AC3E}">
        <p14:creationId xmlns:p14="http://schemas.microsoft.com/office/powerpoint/2010/main" val="397128220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5 REST endpoints that are exposed are:</a:t>
            </a:r>
          </a:p>
          <a:p>
            <a:endParaRPr lang="en-US" dirty="0" smtClean="0"/>
          </a:p>
          <a:p>
            <a:pPr marL="171450" indent="-171450">
              <a:buFont typeface="Arial"/>
              <a:buChar char="•"/>
            </a:pPr>
            <a:r>
              <a:rPr lang="en-US" dirty="0" smtClean="0"/>
              <a:t>Catalog - The catalog method is intended to get information about the service, such as a description of the service and different plans available.  The catalog method is what gets displayed in the Elastic Runtime marketplace.</a:t>
            </a:r>
          </a:p>
          <a:p>
            <a:pPr marL="171450" indent="-171450">
              <a:buFont typeface="Arial"/>
              <a:buChar char="•"/>
            </a:pPr>
            <a:r>
              <a:rPr lang="en-US" dirty="0" smtClean="0"/>
              <a:t>Create - The create method should create resources in the service.  Those resources may be a new database or schema in a database, a new queue in a message broker, or a folder structure in a </a:t>
            </a:r>
            <a:r>
              <a:rPr lang="en-US" dirty="0" err="1" smtClean="0"/>
              <a:t>filesystem</a:t>
            </a:r>
            <a:r>
              <a:rPr lang="en-US" dirty="0" smtClean="0"/>
              <a:t> service.  The create method will typically create new credentials for the service instance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Bind - The bind method is invoked when an application binds to a service, and is responsible for returning connection information such as a URL or credentials to PCF.  PCF then injects that information into the application via an environment variable called VCAP_SERVICES.  This is similar to binding to a user-provided service</a:t>
            </a:r>
            <a:r>
              <a:rPr lang="en-US" b="1" dirty="0" smtClean="0"/>
              <a:t>. Best</a:t>
            </a:r>
            <a:r>
              <a:rPr lang="en-US" b="1" baseline="0" dirty="0" smtClean="0"/>
              <a:t> practice</a:t>
            </a:r>
            <a:r>
              <a:rPr lang="en-US" dirty="0" smtClean="0"/>
              <a:t>: Each binding is represented by its own credentials</a:t>
            </a:r>
          </a:p>
          <a:p>
            <a:pPr marL="0" indent="0">
              <a:buFont typeface="Arial"/>
              <a:buNone/>
            </a:pPr>
            <a:endParaRPr lang="en-US" dirty="0" smtClean="0"/>
          </a:p>
          <a:p>
            <a:pPr marL="171450" indent="-171450">
              <a:buFont typeface="Arial"/>
              <a:buChar char="•"/>
            </a:pPr>
            <a:r>
              <a:rPr lang="en-US" dirty="0" smtClean="0"/>
              <a:t>Unbind - Unbinding tells the service broker to clean up any resources created during binding.  Typically it will disallow access to the service.</a:t>
            </a:r>
          </a:p>
          <a:p>
            <a:pPr marL="171450" indent="-171450">
              <a:buFont typeface="Arial"/>
              <a:buChar char="•"/>
            </a:pPr>
            <a:r>
              <a:rPr lang="en-US" dirty="0" smtClean="0"/>
              <a:t>Delete - The delete method should clean up any resources created by the create method, such as deleting a database or schema that was created.</a:t>
            </a:r>
          </a:p>
          <a:p>
            <a:pPr marL="0" indent="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normAutofit/>
          </a:bodyPr>
          <a:lstStyle/>
          <a:p>
            <a:r>
              <a:rPr lang="en-US" sz="1400" dirty="0" smtClean="0"/>
              <a:t>DEMO – Dynamic Service Broker</a:t>
            </a:r>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Shape 13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6" name="Shape 1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deployment is a collection of VMs, built from a stemcell, that has been populated with specific releases and disks that keep persistent data. These resources are created based on a manifest file in the IaaS and managed by the BOSH Director, a centralized management server.</a:t>
            </a:r>
          </a:p>
          <a:p>
            <a:r>
              <a:rPr lang="en" noProof="0" dirty="0" smtClean="0"/>
              <a:t>The deployment process begins with deciding which Operating System images (stemcells) need to be used and which software (releases) need to be deployed, how to track persistent data while a cluster is updated and transformed, and how to automate steps of deploying images to an IaaS; this includes configuring machines to use said image, and placing correct software versions onto provisioned machines. BOSH builds upon previously introduced primitives (stemcells and releases) by providing a way to state an explicit combination of stemcells, releases, and operator-specified properties in a human readable file. This file is called a deployment manifest.</a:t>
            </a:r>
          </a:p>
          <a:p>
            <a:r>
              <a:rPr lang="en" noProof="0" dirty="0" smtClean="0"/>
              <a:t>When a deployment manifest is uploaded to a BOSH Director, requested resources are allocated and stored. These resources form a deployment. The deployment keeps track of associated VMs and persistent disks that are attached to the VMs. Over time, as the deployment manifest changes, VMs are replaced and updated. However, persistent disks are retained and are re-attached to the newer VMs.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release is a versioned collection of configuration properties, configuration templates, start up scripts, source code, binary artifacts, and anything else required to build and deploy software in a reproducible way.</a:t>
            </a:r>
          </a:p>
          <a:p>
            <a:r>
              <a:rPr lang="en" noProof="0" dirty="0" smtClean="0"/>
              <a:t>A release is the layer placed on top of a stemcell. They are self-contained and provide very specific software for the purpose of that release. For example, a Redis release might include start-up and shutdown scripts for redis-server, a tarball with Redis source code obtained from the Redis official website, and a few configuration properties allowing cluster operators to alter that Redis configuration.</a:t>
            </a:r>
          </a:p>
          <a:p>
            <a:r>
              <a:rPr lang="en" noProof="0" dirty="0" smtClean="0"/>
              <a:t>By allowing layering of stemcells and releases, BOSH is able to solve problems such as “how does one make sure that the compiled version of the software is reliably available throughout the deploy”, or “how to version and roll out updated software to the whole cluster, VM-by-VM, that other orchestration software is not able to solve”.</a:t>
            </a:r>
          </a:p>
          <a:p>
            <a:r>
              <a:rPr lang="en" noProof="0" dirty="0" smtClean="0"/>
              <a:t>There are two common formats in which releases are distributed: artifacts checked into a git repository and as a single tarball.</a:t>
            </a:r>
          </a:p>
          <a:p>
            <a:r>
              <a:rPr lang="en" noProof="0" dirty="0" smtClean="0"/>
              <a:t>By introducing the concept of a release, the following concerns are addressed:</a:t>
            </a:r>
          </a:p>
          <a:p>
            <a:pPr marL="171450" indent="-171450">
              <a:buFont typeface="Arial"/>
              <a:buChar char="•"/>
            </a:pPr>
            <a:r>
              <a:rPr lang="en" noProof="0" dirty="0" smtClean="0"/>
              <a:t>Capturing all needed configuration options and scripts for deployment of the software</a:t>
            </a:r>
            <a:endParaRPr lang="en-US" noProof="0" dirty="0" smtClean="0"/>
          </a:p>
          <a:p>
            <a:pPr marL="171450" indent="-171450">
              <a:buFont typeface="Arial"/>
              <a:buChar char="•"/>
            </a:pPr>
            <a:r>
              <a:rPr lang="en" noProof="0" dirty="0" smtClean="0"/>
              <a:t>Recording and keeping track of all dependencies for the software</a:t>
            </a:r>
            <a:endParaRPr lang="en-US" noProof="0" dirty="0" smtClean="0"/>
          </a:p>
          <a:p>
            <a:pPr marL="171450" indent="-171450">
              <a:buFont typeface="Arial"/>
              <a:buChar char="•"/>
            </a:pPr>
            <a:r>
              <a:rPr lang="en" noProof="0" dirty="0" smtClean="0"/>
              <a:t>Versioning and keeping track of software releases</a:t>
            </a:r>
            <a:endParaRPr lang="en-US" noProof="0" dirty="0" smtClean="0"/>
          </a:p>
          <a:p>
            <a:pPr marL="171450" indent="-171450">
              <a:buFont typeface="Arial"/>
              <a:buChar char="•"/>
            </a:pPr>
            <a:r>
              <a:rPr lang="en" noProof="0" dirty="0" smtClean="0"/>
              <a:t>Creating releases that can be IaaS agnostic</a:t>
            </a:r>
            <a:endParaRPr lang="en-US" noProof="0" dirty="0" smtClean="0"/>
          </a:p>
          <a:p>
            <a:pPr marL="171450" indent="-171450">
              <a:buFont typeface="Arial"/>
              <a:buChar char="•"/>
            </a:pPr>
            <a:r>
              <a:rPr lang="en" noProof="0" dirty="0" smtClean="0"/>
              <a:t>Creating releases that are self-contained and do not require internet access for deployment</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Font typeface="+mj-lt"/>
              <a:buAutoNum type="arabicPeriod"/>
            </a:pPr>
            <a:r>
              <a:rPr lang="en" noProof="0" dirty="0" smtClean="0"/>
              <a:t>No Disturbances: Cell phones should be turned </a:t>
            </a:r>
            <a:r>
              <a:rPr lang="en-US" noProof="0" dirty="0" smtClean="0"/>
              <a:t>in silent mode</a:t>
            </a:r>
            <a:r>
              <a:rPr lang="en" noProof="0" dirty="0" smtClean="0"/>
              <a:t> at the beginning of the</a:t>
            </a:r>
            <a:r>
              <a:rPr lang="en-US" baseline="0" noProof="0" dirty="0" smtClean="0"/>
              <a:t> </a:t>
            </a:r>
            <a:r>
              <a:rPr lang="en" noProof="0" dirty="0" smtClean="0"/>
              <a:t>workshop and should remain off until the end except during breaks. Avoid side</a:t>
            </a:r>
            <a:r>
              <a:rPr lang="en-US" baseline="0" noProof="0" dirty="0" smtClean="0"/>
              <a:t> </a:t>
            </a:r>
            <a:r>
              <a:rPr lang="en" noProof="0" dirty="0" smtClean="0"/>
              <a:t>conversations – if you are unclear about the topic being discussed or the</a:t>
            </a:r>
            <a:r>
              <a:rPr lang="en-US" baseline="0" noProof="0" dirty="0" smtClean="0"/>
              <a:t> </a:t>
            </a:r>
            <a:r>
              <a:rPr lang="en" noProof="0" dirty="0" smtClean="0"/>
              <a:t>instructions, please ask the facilitator to clarify.</a:t>
            </a:r>
            <a:endParaRPr lang="en-US" noProof="0" dirty="0" smtClean="0"/>
          </a:p>
          <a:p>
            <a:pPr marL="228600" indent="-228600">
              <a:buFont typeface="+mj-lt"/>
              <a:buAutoNum type="arabicPeriod"/>
            </a:pPr>
            <a:r>
              <a:rPr lang="en" noProof="0" dirty="0" smtClean="0"/>
              <a:t>Respect Others: Respect each other, yourselves, and the trainer. Do not speak</a:t>
            </a:r>
            <a:r>
              <a:rPr lang="en-US" baseline="0" noProof="0" dirty="0" smtClean="0"/>
              <a:t> </a:t>
            </a:r>
            <a:r>
              <a:rPr lang="en" noProof="0" dirty="0" smtClean="0"/>
              <a:t>when someone else is speaking. Listen actively. The trainer will be facilitating the</a:t>
            </a:r>
            <a:r>
              <a:rPr lang="en-US" baseline="0" noProof="0" dirty="0" smtClean="0"/>
              <a:t> </a:t>
            </a:r>
            <a:r>
              <a:rPr lang="en" noProof="0" dirty="0" smtClean="0"/>
              <a:t>discussions with your assistance.</a:t>
            </a:r>
            <a:endParaRPr lang="en-US" noProof="0" dirty="0" smtClean="0"/>
          </a:p>
          <a:p>
            <a:pPr marL="228600" indent="-228600">
              <a:buFont typeface="+mj-lt"/>
              <a:buAutoNum type="arabicPeriod"/>
            </a:pPr>
            <a:r>
              <a:rPr lang="en" noProof="0" dirty="0" smtClean="0"/>
              <a:t>Participation: You are your own best resource. Much of the content of the training</a:t>
            </a:r>
            <a:r>
              <a:rPr lang="en-US" baseline="0" noProof="0" dirty="0" smtClean="0"/>
              <a:t> </a:t>
            </a:r>
            <a:r>
              <a:rPr lang="en" noProof="0" dirty="0" smtClean="0"/>
              <a:t>will be coming from you. Each one of you brings a wealth of experience to the</a:t>
            </a:r>
            <a:r>
              <a:rPr lang="en-US" baseline="0" noProof="0" dirty="0" smtClean="0"/>
              <a:t> </a:t>
            </a:r>
            <a:r>
              <a:rPr lang="en" noProof="0" dirty="0" smtClean="0"/>
              <a:t>program. The workshop can only be successful if it is a two-way process and if</a:t>
            </a:r>
            <a:r>
              <a:rPr lang="en-US" baseline="0" noProof="0" dirty="0" smtClean="0"/>
              <a:t> </a:t>
            </a:r>
            <a:r>
              <a:rPr lang="en" noProof="0" dirty="0" smtClean="0"/>
              <a:t>everyone participates fully. Give everyone a chance to contribute and encourage</a:t>
            </a:r>
            <a:r>
              <a:rPr lang="en-US" baseline="0" noProof="0" dirty="0" smtClean="0"/>
              <a:t> </a:t>
            </a:r>
            <a:r>
              <a:rPr lang="en" noProof="0" dirty="0" smtClean="0"/>
              <a:t>others to do so.</a:t>
            </a:r>
            <a:endParaRPr lang="en-US" noProof="0" dirty="0" smtClean="0"/>
          </a:p>
          <a:p>
            <a:pPr marL="228600" indent="-228600">
              <a:buFont typeface="+mj-lt"/>
              <a:buAutoNum type="arabicPeriod"/>
            </a:pPr>
            <a:r>
              <a:rPr lang="en" noProof="0" dirty="0" smtClean="0"/>
              <a:t>Ask Questions: There are no stupid questions. If you do have a question you don’t</a:t>
            </a:r>
            <a:r>
              <a:rPr lang="en-US" baseline="0" noProof="0" dirty="0" smtClean="0"/>
              <a:t> </a:t>
            </a:r>
            <a:r>
              <a:rPr lang="en" noProof="0" dirty="0" smtClean="0"/>
              <a:t>want to ask in front of others, ask it privately during a break. Please do not think</a:t>
            </a:r>
            <a:r>
              <a:rPr lang="en-US" baseline="0" noProof="0" dirty="0" smtClean="0"/>
              <a:t> </a:t>
            </a:r>
            <a:r>
              <a:rPr lang="en" noProof="0" dirty="0" smtClean="0"/>
              <a:t>any question you have is unimportant.</a:t>
            </a:r>
            <a:endParaRPr lang="en-US" noProof="0" dirty="0" smtClean="0"/>
          </a:p>
          <a:p>
            <a:pPr marL="228600" indent="-228600">
              <a:buFont typeface="+mj-lt"/>
              <a:buAutoNum type="arabicPeriod"/>
            </a:pPr>
            <a:r>
              <a:rPr lang="en" noProof="0" dirty="0" smtClean="0"/>
              <a:t>Give your honest feedback: At the end of each day you will be given a form for</a:t>
            </a:r>
            <a:r>
              <a:rPr lang="en-US" baseline="0" noProof="0" dirty="0" smtClean="0"/>
              <a:t> </a:t>
            </a:r>
            <a:r>
              <a:rPr lang="en" noProof="0" dirty="0" smtClean="0"/>
              <a:t>your feedback on making this training better next time. Please be</a:t>
            </a:r>
            <a:r>
              <a:rPr lang="en-US" baseline="0" noProof="0" dirty="0" smtClean="0"/>
              <a:t> </a:t>
            </a:r>
            <a:r>
              <a:rPr lang="en" noProof="0" dirty="0" smtClean="0"/>
              <a:t>honest! Constructive criticism is appreciated and is the only way that we can</a:t>
            </a:r>
            <a:r>
              <a:rPr lang="en-US" baseline="0" noProof="0" dirty="0" smtClean="0"/>
              <a:t> </a:t>
            </a:r>
            <a:r>
              <a:rPr lang="en" noProof="0" dirty="0" smtClean="0"/>
              <a:t>improve.</a:t>
            </a:r>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3496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normAutofit/>
          </a:bodyPr>
          <a:lstStyle/>
          <a:p>
            <a:r>
              <a:rPr lang="en-US" sz="1400" dirty="0" smtClean="0"/>
              <a:t>DEMO</a:t>
            </a:r>
            <a:r>
              <a:rPr lang="en-US" sz="1400" baseline="0" dirty="0" smtClean="0"/>
              <a:t> – Lets kill some stuff.</a:t>
            </a:r>
          </a:p>
          <a:p>
            <a:r>
              <a:rPr lang="en-US" sz="1400" baseline="0" dirty="0" smtClean="0"/>
              <a:t>Using </a:t>
            </a:r>
            <a:r>
              <a:rPr lang="en-US" sz="1400" baseline="0" dirty="0" err="1" smtClean="0"/>
              <a:t>monit</a:t>
            </a:r>
            <a:r>
              <a:rPr lang="en-US" sz="1400" baseline="0" dirty="0" smtClean="0"/>
              <a:t> to restart a failed process.</a:t>
            </a:r>
          </a:p>
          <a:p>
            <a:r>
              <a:rPr lang="en-US" sz="1400" baseline="0" dirty="0" smtClean="0"/>
              <a:t>Using bosh to restart a failed VM</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88"/>
        <p:cNvGrpSpPr/>
        <p:nvPr/>
      </p:nvGrpSpPr>
      <p:grpSpPr>
        <a:xfrm>
          <a:off x="0" y="0"/>
          <a:ext cx="0" cy="0"/>
          <a:chOff x="0" y="0"/>
          <a:chExt cx="0" cy="0"/>
        </a:xfrm>
      </p:grpSpPr>
      <p:sp>
        <p:nvSpPr>
          <p:cNvPr id="89" name="Shape 89"/>
          <p:cNvSpPr/>
          <p:nvPr/>
        </p:nvSpPr>
        <p:spPr>
          <a:xfrm>
            <a:off x="0" y="0"/>
            <a:ext cx="9144000" cy="5143499"/>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90" name="Shape 90"/>
          <p:cNvSpPr txBox="1">
            <a:spLocks noGrp="1"/>
          </p:cNvSpPr>
          <p:nvPr>
            <p:ph type="title"/>
          </p:nvPr>
        </p:nvSpPr>
        <p:spPr>
          <a:xfrm>
            <a:off x="0" y="373780"/>
            <a:ext cx="9144000" cy="300461"/>
          </a:xfrm>
          <a:prstGeom prst="rect">
            <a:avLst/>
          </a:prstGeom>
          <a:noFill/>
          <a:ln>
            <a:noFill/>
          </a:ln>
        </p:spPr>
        <p:txBody>
          <a:bodyPr lIns="91425" tIns="91425" rIns="91425" bIns="91425" anchor="ctr" anchorCtr="0"/>
          <a:lstStyle>
            <a:lvl1pPr marL="0" marR="0" lvl="0" indent="0" algn="ctr" rtl="0">
              <a:spcBef>
                <a:spcPts val="0"/>
              </a:spcBef>
              <a:buClr>
                <a:schemeClr val="accent1"/>
              </a:buClr>
              <a:buFont typeface="Source Sans Pro"/>
              <a:buNone/>
              <a:defRPr sz="1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a:off x="1042146" y="1770528"/>
            <a:ext cx="7059705" cy="1377484"/>
          </a:xfrm>
          <a:prstGeom prst="rect">
            <a:avLst/>
          </a:prstGeom>
          <a:noFill/>
          <a:ln>
            <a:noFill/>
          </a:ln>
        </p:spPr>
        <p:txBody>
          <a:bodyPr lIns="91425" tIns="91425" rIns="91425" bIns="91425" anchor="t" anchorCtr="0"/>
          <a:lstStyle>
            <a:lvl1pPr marL="0" marR="0" lvl="0" indent="0" algn="ctr" rtl="0">
              <a:spcBef>
                <a:spcPts val="560"/>
              </a:spcBef>
              <a:buClr>
                <a:srgbClr val="FFFFFF"/>
              </a:buClr>
              <a:buFont typeface="Arial"/>
              <a:buNone/>
              <a:defRPr sz="2800" b="0" i="0" u="none" strike="noStrike" cap="none">
                <a:solidFill>
                  <a:srgbClr val="FFFFFF"/>
                </a:solidFill>
                <a:latin typeface="Source Sans Pro"/>
                <a:ea typeface="Source Sans Pro"/>
                <a:cs typeface="Source Sans Pro"/>
                <a:sym typeface="Source Sans Pro"/>
              </a:defRPr>
            </a:lvl1pPr>
            <a:lvl2pPr marL="457200" marR="0" lvl="1" indent="0" algn="ctr"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ctr"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pic>
        <p:nvPicPr>
          <p:cNvPr id="92" name="Shape 92"/>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95" name="Shape 95"/>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mparison">
    <p:spTree>
      <p:nvGrpSpPr>
        <p:cNvPr id="1" name="Shape 98"/>
        <p:cNvGrpSpPr/>
        <p:nvPr/>
      </p:nvGrpSpPr>
      <p:grpSpPr>
        <a:xfrm>
          <a:off x="0" y="0"/>
          <a:ext cx="0" cy="0"/>
          <a:chOff x="0" y="0"/>
          <a:chExt cx="0" cy="0"/>
        </a:xfrm>
      </p:grpSpPr>
      <p:sp>
        <p:nvSpPr>
          <p:cNvPr id="99" name="Shape 99"/>
          <p:cNvSpPr/>
          <p:nvPr/>
        </p:nvSpPr>
        <p:spPr>
          <a:xfrm>
            <a:off x="366059"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0" name="Shape 100"/>
          <p:cNvSpPr/>
          <p:nvPr/>
        </p:nvSpPr>
        <p:spPr>
          <a:xfrm>
            <a:off x="2488200"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1" name="Shape 101"/>
          <p:cNvSpPr/>
          <p:nvPr/>
        </p:nvSpPr>
        <p:spPr>
          <a:xfrm>
            <a:off x="4610342"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2" name="Shape 102"/>
          <p:cNvSpPr/>
          <p:nvPr/>
        </p:nvSpPr>
        <p:spPr>
          <a:xfrm>
            <a:off x="6732485"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3" name="Shape 10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a:off x="457200"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006FD6"/>
              </a:buClr>
              <a:buFont typeface="Arial"/>
              <a:buNone/>
              <a:defRPr sz="2400" b="1" i="0" u="none" strike="noStrike" cap="none">
                <a:solidFill>
                  <a:srgbClr val="006FD6"/>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5" name="Shape 105"/>
          <p:cNvSpPr txBox="1">
            <a:spLocks noGrp="1"/>
          </p:cNvSpPr>
          <p:nvPr>
            <p:ph type="body" idx="2"/>
          </p:nvPr>
        </p:nvSpPr>
        <p:spPr>
          <a:xfrm>
            <a:off x="457200" y="1904515"/>
            <a:ext cx="1948328" cy="2578042"/>
          </a:xfrm>
          <a:prstGeom prst="rect">
            <a:avLst/>
          </a:prstGeom>
          <a:noFill/>
          <a:ln>
            <a:noFill/>
          </a:ln>
        </p:spPr>
        <p:txBody>
          <a:bodyPr lIns="91425" tIns="91425" rIns="91425" bIns="91425" anchor="t" anchorCtr="0"/>
          <a:lstStyle>
            <a:lvl1pPr marL="285750" marR="0" lvl="0" indent="-222250" algn="l" rtl="0">
              <a:lnSpc>
                <a:spcPct val="11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6" name="Shape 106"/>
          <p:cNvSpPr txBox="1">
            <a:spLocks noGrp="1"/>
          </p:cNvSpPr>
          <p:nvPr>
            <p:ph type="body" idx="3"/>
          </p:nvPr>
        </p:nvSpPr>
        <p:spPr>
          <a:xfrm>
            <a:off x="2548960"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7" name="Shape 107"/>
          <p:cNvSpPr txBox="1">
            <a:spLocks noGrp="1"/>
          </p:cNvSpPr>
          <p:nvPr>
            <p:ph type="body" idx="4"/>
          </p:nvPr>
        </p:nvSpPr>
        <p:spPr>
          <a:xfrm>
            <a:off x="2548960"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8" name="Shape 108"/>
          <p:cNvSpPr txBox="1">
            <a:spLocks noGrp="1"/>
          </p:cNvSpPr>
          <p:nvPr>
            <p:ph type="body" idx="5"/>
          </p:nvPr>
        </p:nvSpPr>
        <p:spPr>
          <a:xfrm>
            <a:off x="4655664"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9" name="Shape 109"/>
          <p:cNvSpPr txBox="1">
            <a:spLocks noGrp="1"/>
          </p:cNvSpPr>
          <p:nvPr>
            <p:ph type="body" idx="6"/>
          </p:nvPr>
        </p:nvSpPr>
        <p:spPr>
          <a:xfrm>
            <a:off x="4655664"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10" name="Shape 110"/>
          <p:cNvSpPr txBox="1">
            <a:spLocks noGrp="1"/>
          </p:cNvSpPr>
          <p:nvPr>
            <p:ph type="body" idx="7"/>
          </p:nvPr>
        </p:nvSpPr>
        <p:spPr>
          <a:xfrm>
            <a:off x="6732485"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11" name="Shape 111"/>
          <p:cNvSpPr txBox="1">
            <a:spLocks noGrp="1"/>
          </p:cNvSpPr>
          <p:nvPr>
            <p:ph type="body" idx="8"/>
          </p:nvPr>
        </p:nvSpPr>
        <p:spPr>
          <a:xfrm>
            <a:off x="6732485"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112" name="Shape 112"/>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5" name="Shape 115"/>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6" name="Shape 116"/>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2"/>
              </a:solidFill>
              <a:latin typeface="Source Sans Pro"/>
              <a:ea typeface="Source Sans Pro"/>
              <a:cs typeface="Source Sans Pro"/>
              <a:sym typeface="Source Sans Pro"/>
            </a:endParaRPr>
          </a:p>
        </p:txBody>
      </p:sp>
      <p:sp>
        <p:nvSpPr>
          <p:cNvPr id="123" name="Shape 123"/>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p>
        </p:txBody>
      </p:sp>
      <p:pic>
        <p:nvPicPr>
          <p:cNvPr id="124" name="Shape 124"/>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Source Sans Pro"/>
              <a:ea typeface="Source Sans Pro"/>
              <a:cs typeface="Source Sans Pro"/>
              <a:sym typeface="Source Sans Pro"/>
            </a:endParaRPr>
          </a:p>
        </p:txBody>
      </p:sp>
      <p:sp>
        <p:nvSpPr>
          <p:cNvPr id="128" name="Shape 128"/>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a:solidFill>
                  <a:srgbClr val="7F7F7F"/>
                </a:solidFill>
                <a:latin typeface="Arial"/>
                <a:ea typeface="Arial"/>
                <a:cs typeface="Arial"/>
                <a:sym typeface="Arial"/>
              </a:rPr>
              <a:t>© Copyright 2015 Pivotal. All rights reserved.</a:t>
            </a:r>
          </a:p>
        </p:txBody>
      </p:sp>
      <p:pic>
        <p:nvPicPr>
          <p:cNvPr id="129" name="Shape 129"/>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30" name="Shape 130"/>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dirty="0">
                <a:solidFill>
                  <a:srgbClr val="7F7F7F"/>
                </a:solidFill>
                <a:latin typeface="Arial"/>
                <a:ea typeface="Arial"/>
                <a:cs typeface="Arial"/>
                <a:sym typeface="Arial"/>
              </a:rPr>
              <a:t>© Copyright </a:t>
            </a:r>
            <a:r>
              <a:rPr lang="en-US" sz="600" b="0" i="0" u="none" strike="noStrike" cap="none" dirty="0" smtClean="0">
                <a:solidFill>
                  <a:srgbClr val="7F7F7F"/>
                </a:solidFill>
                <a:latin typeface="Arial"/>
                <a:ea typeface="Arial"/>
                <a:cs typeface="Arial"/>
                <a:sym typeface="Arial"/>
              </a:rPr>
              <a:t>2016 </a:t>
            </a:r>
            <a:r>
              <a:rPr lang="en-US" sz="600" b="0" i="0" u="none" strike="noStrike" cap="none" dirty="0">
                <a:solidFill>
                  <a:srgbClr val="7F7F7F"/>
                </a:solidFill>
                <a:latin typeface="Arial"/>
                <a:ea typeface="Arial"/>
                <a:cs typeface="Arial"/>
                <a:sym typeface="Arial"/>
              </a:rPr>
              <a:t>Pivotal. All rights reserved.</a:t>
            </a:r>
          </a:p>
        </p:txBody>
      </p:sp>
      <p:pic>
        <p:nvPicPr>
          <p:cNvPr id="21" name="Shape 21"/>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txBox="1"/>
          <p:nvPr/>
        </p:nvSpPr>
        <p:spPr>
          <a:xfrm flipH="1">
            <a:off x="8553450" y="5021496"/>
            <a:ext cx="533399" cy="123111"/>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Tree>
    <p:extLst>
      <p:ext uri="{BB962C8B-B14F-4D97-AF65-F5344CB8AC3E}">
        <p14:creationId xmlns:p14="http://schemas.microsoft.com/office/powerpoint/2010/main" val="191178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34" name="Shape 34"/>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5" name="Shape 35"/>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40" name="Shape 40"/>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52" name="Shape 52"/>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A1215"/>
              </a:solidFill>
              <a:latin typeface="Source Sans Pro"/>
              <a:ea typeface="Source Sans Pro"/>
              <a:cs typeface="Source Sans Pro"/>
              <a:sym typeface="Source Sans Pro"/>
            </a:endParaRPr>
          </a:p>
        </p:txBody>
      </p:sp>
      <p:sp>
        <p:nvSpPr>
          <p:cNvPr id="57" name="Shape 57"/>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69"/>
        <p:cNvGrpSpPr/>
        <p:nvPr/>
      </p:nvGrpSpPr>
      <p:grpSpPr>
        <a:xfrm>
          <a:off x="0" y="0"/>
          <a:ext cx="0" cy="0"/>
          <a:chOff x="0" y="0"/>
          <a:chExt cx="0" cy="0"/>
        </a:xfrm>
      </p:grpSpPr>
      <p:sp>
        <p:nvSpPr>
          <p:cNvPr id="70" name="Shape 70"/>
          <p:cNvSpPr/>
          <p:nvPr/>
        </p:nvSpPr>
        <p:spPr>
          <a:xfrm>
            <a:off x="-7470" y="-52294"/>
            <a:ext cx="9218705" cy="5210736"/>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1" name="Shape 71"/>
          <p:cNvSpPr/>
          <p:nvPr/>
        </p:nvSpPr>
        <p:spPr>
          <a:xfrm>
            <a:off x="4495798" y="948765"/>
            <a:ext cx="4722906" cy="4258234"/>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72"/>
          <p:cNvSpPr txBox="1">
            <a:spLocks noGrp="1"/>
          </p:cNvSpPr>
          <p:nvPr>
            <p:ph type="title"/>
          </p:nvPr>
        </p:nvSpPr>
        <p:spPr>
          <a:xfrm>
            <a:off x="231587" y="318403"/>
            <a:ext cx="8538883"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28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a:off x="4728882" y="1192686"/>
            <a:ext cx="3957918" cy="3394472"/>
          </a:xfrm>
          <a:prstGeom prst="rect">
            <a:avLst/>
          </a:prstGeom>
          <a:noFill/>
          <a:ln>
            <a:noFill/>
          </a:ln>
        </p:spPr>
        <p:txBody>
          <a:bodyPr lIns="91425" tIns="91425" rIns="91425" bIns="91425" anchor="t" anchorCtr="0"/>
          <a:lstStyle>
            <a:lvl1pPr marL="285750" marR="0" lvl="0" indent="-184150" algn="l" rtl="0">
              <a:spcBef>
                <a:spcPts val="320"/>
              </a:spcBef>
              <a:spcAft>
                <a:spcPts val="60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4" name="Shape 74"/>
          <p:cNvSpPr>
            <a:spLocks noGrp="1"/>
          </p:cNvSpPr>
          <p:nvPr>
            <p:ph type="pic" idx="2"/>
          </p:nvPr>
        </p:nvSpPr>
        <p:spPr>
          <a:xfrm>
            <a:off x="0" y="956795"/>
            <a:ext cx="4495800" cy="4250204"/>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2"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7.xml"/><Relationship Id="rId3" Type="http://schemas.openxmlformats.org/officeDocument/2006/relationships/image" Target="../media/image21.jpeg"/></Relationships>
</file>

<file path=ppt/slides/_rels/slide10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9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25.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9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8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82.png"/></Relationships>
</file>

<file path=ppt/slides/_rels/slide13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8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8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9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9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8.xml"/><Relationship Id="rId3" Type="http://schemas.openxmlformats.org/officeDocument/2006/relationships/image" Target="../media/image21.jpeg"/></Relationships>
</file>

<file path=ppt/slides/_rels/slide14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7.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0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0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0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1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1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12.png"/></Relationships>
</file>

<file path=ppt/slides/_rels/slide155.xml.rels><?xml version="1.0" encoding="UTF-8" standalone="yes"?>
<Relationships xmlns="http://schemas.openxmlformats.org/package/2006/relationships"><Relationship Id="rId11" Type="http://schemas.openxmlformats.org/officeDocument/2006/relationships/image" Target="../media/image115.png"/><Relationship Id="rId12" Type="http://schemas.openxmlformats.org/officeDocument/2006/relationships/image" Target="../media/image116.png"/><Relationship Id="rId13" Type="http://schemas.openxmlformats.org/officeDocument/2006/relationships/image" Target="../media/image117.png"/><Relationship Id="rId14" Type="http://schemas.openxmlformats.org/officeDocument/2006/relationships/image" Target="../media/image118.png"/><Relationship Id="rId15" Type="http://schemas.openxmlformats.org/officeDocument/2006/relationships/image" Target="../media/image119.png"/><Relationship Id="rId16" Type="http://schemas.openxmlformats.org/officeDocument/2006/relationships/image" Target="../media/image120.png"/><Relationship Id="rId17" Type="http://schemas.openxmlformats.org/officeDocument/2006/relationships/image" Target="../media/image121.png"/><Relationship Id="rId18" Type="http://schemas.openxmlformats.org/officeDocument/2006/relationships/hyperlink" Target="https://network.pivotal.io/" TargetMode="External"/><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13.png"/><Relationship Id="rId10" Type="http://schemas.openxmlformats.org/officeDocument/2006/relationships/image" Target="../media/image11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22.png"/></Relationships>
</file>

<file path=ppt/slides/_rels/slide157.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2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2.xml"/><Relationship Id="rId3" Type="http://schemas.openxmlformats.org/officeDocument/2006/relationships/image" Target="../media/image2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0.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6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2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6.xml"/><Relationship Id="rId3" Type="http://schemas.openxmlformats.org/officeDocument/2006/relationships/image" Target="../media/image12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 Id="rId3" Type="http://schemas.openxmlformats.org/officeDocument/2006/relationships/image" Target="../media/image126.png"/></Relationships>
</file>

<file path=ppt/slides/_rels/slide167.xml.rels><?xml version="1.0" encoding="UTF-8" standalone="yes"?>
<Relationships xmlns="http://schemas.openxmlformats.org/package/2006/relationships"><Relationship Id="rId9" Type="http://schemas.openxmlformats.org/officeDocument/2006/relationships/image" Target="../media/image132.png"/><Relationship Id="rId20" Type="http://schemas.openxmlformats.org/officeDocument/2006/relationships/image" Target="../media/image143.png"/><Relationship Id="rId21" Type="http://schemas.openxmlformats.org/officeDocument/2006/relationships/image" Target="../media/image144.png"/><Relationship Id="rId22" Type="http://schemas.openxmlformats.org/officeDocument/2006/relationships/image" Target="../media/image145.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image" Target="../media/image136.png"/><Relationship Id="rId14" Type="http://schemas.openxmlformats.org/officeDocument/2006/relationships/image" Target="../media/image137.png"/><Relationship Id="rId15" Type="http://schemas.openxmlformats.org/officeDocument/2006/relationships/image" Target="../media/image138.png"/><Relationship Id="rId16" Type="http://schemas.openxmlformats.org/officeDocument/2006/relationships/image" Target="../media/image139.png"/><Relationship Id="rId17" Type="http://schemas.openxmlformats.org/officeDocument/2006/relationships/image" Target="../media/image140.png"/><Relationship Id="rId18" Type="http://schemas.openxmlformats.org/officeDocument/2006/relationships/image" Target="../media/image141.png"/><Relationship Id="rId19" Type="http://schemas.openxmlformats.org/officeDocument/2006/relationships/image" Target="../media/image142.png"/><Relationship Id="rId1" Type="http://schemas.openxmlformats.org/officeDocument/2006/relationships/slideLayout" Target="../slideLayouts/slideLayout12.xml"/><Relationship Id="rId2" Type="http://schemas.openxmlformats.org/officeDocument/2006/relationships/notesSlide" Target="../notesSlides/notesSlide158.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s>
</file>

<file path=ppt/slides/_rels/slide168.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46.png"/><Relationship Id="rId5" Type="http://schemas.openxmlformats.org/officeDocument/2006/relationships/image" Target="../media/image147.png"/><Relationship Id="rId1" Type="http://schemas.openxmlformats.org/officeDocument/2006/relationships/slideLayout" Target="../slideLayouts/slideLayout12.xml"/><Relationship Id="rId2" Type="http://schemas.openxmlformats.org/officeDocument/2006/relationships/notesSlide" Target="../notesSlides/notesSlide15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 Id="rId3" Type="http://schemas.openxmlformats.org/officeDocument/2006/relationships/image" Target="../media/image126.png"/></Relationships>
</file>

<file path=ppt/slides/_rels/slide171.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image" Target="../media/image152.png"/><Relationship Id="rId9" Type="http://schemas.openxmlformats.org/officeDocument/2006/relationships/hyperlink" Target="http://docs.pivotal.io/pivotalcf/services/overview.html" TargetMode="External"/><Relationship Id="rId1" Type="http://schemas.openxmlformats.org/officeDocument/2006/relationships/slideLayout" Target="../slideLayouts/slideLayout12.xml"/><Relationship Id="rId2" Type="http://schemas.openxmlformats.org/officeDocument/2006/relationships/notesSlide" Target="../notesSlides/notesSlide16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126.png"/></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3.png"/><Relationship Id="rId1" Type="http://schemas.openxmlformats.org/officeDocument/2006/relationships/slideLayout" Target="../slideLayouts/slideLayout12.xml"/><Relationship Id="rId2" Type="http://schemas.openxmlformats.org/officeDocument/2006/relationships/notesSlide" Target="../notesSlides/notesSlide164.xml"/></Relationships>
</file>

<file path=ppt/slides/_rels/slide174.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4.jpeg"/><Relationship Id="rId1" Type="http://schemas.openxmlformats.org/officeDocument/2006/relationships/slideLayout" Target="../slideLayouts/slideLayout12.xml"/><Relationship Id="rId2" Type="http://schemas.openxmlformats.org/officeDocument/2006/relationships/notesSlide" Target="../notesSlides/notesSlide165.xml"/></Relationships>
</file>

<file path=ppt/slides/_rels/slide175.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5.png"/><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76.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6.png"/><Relationship Id="rId5" Type="http://schemas.openxmlformats.org/officeDocument/2006/relationships/image" Target="../media/image157.png"/><Relationship Id="rId1" Type="http://schemas.openxmlformats.org/officeDocument/2006/relationships/slideLayout" Target="../slideLayouts/slideLayout12.xml"/><Relationship Id="rId2" Type="http://schemas.openxmlformats.org/officeDocument/2006/relationships/notesSlide" Target="../notesSlides/notesSlide16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8.xml"/><Relationship Id="rId3" Type="http://schemas.openxmlformats.org/officeDocument/2006/relationships/image" Target="../media/image21.jpeg"/></Relationships>
</file>

<file path=ppt/slides/_rels/slide178.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8.png"/><Relationship Id="rId1" Type="http://schemas.openxmlformats.org/officeDocument/2006/relationships/slideLayout" Target="../slideLayouts/slideLayout12.xml"/><Relationship Id="rId2" Type="http://schemas.openxmlformats.org/officeDocument/2006/relationships/notesSlide" Target="../notesSlides/notesSlide169.xml"/></Relationships>
</file>

<file path=ppt/slides/_rels/slide179.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59.png"/><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60.png"/><Relationship Id="rId1" Type="http://schemas.openxmlformats.org/officeDocument/2006/relationships/slideLayout" Target="../slideLayouts/slideLayout12.xml"/><Relationship Id="rId2" Type="http://schemas.openxmlformats.org/officeDocument/2006/relationships/notesSlide" Target="../notesSlides/notesSlide171.xml"/></Relationships>
</file>

<file path=ppt/slides/_rels/slide181.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61.png"/><Relationship Id="rId1" Type="http://schemas.openxmlformats.org/officeDocument/2006/relationships/slideLayout" Target="../slideLayouts/slideLayout12.xml"/><Relationship Id="rId2" Type="http://schemas.openxmlformats.org/officeDocument/2006/relationships/notesSlide" Target="../notesSlides/notesSlide172.xml"/></Relationships>
</file>

<file path=ppt/slides/_rels/slide182.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62.png"/><Relationship Id="rId1" Type="http://schemas.openxmlformats.org/officeDocument/2006/relationships/slideLayout" Target="../slideLayouts/slideLayout12.xml"/><Relationship Id="rId2" Type="http://schemas.openxmlformats.org/officeDocument/2006/relationships/notesSlide" Target="../notesSlides/notesSlide173.xml"/></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63.png"/><Relationship Id="rId1" Type="http://schemas.openxmlformats.org/officeDocument/2006/relationships/slideLayout" Target="../slideLayouts/slideLayout12.xml"/><Relationship Id="rId2" Type="http://schemas.openxmlformats.org/officeDocument/2006/relationships/notesSlide" Target="../notesSlides/notesSlide174.xml"/></Relationships>
</file>

<file path=ppt/slides/_rels/slide18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hyperlink" Target="http://bosh.io/docs" TargetMode="External"/><Relationship Id="rId5" Type="http://schemas.openxmlformats.org/officeDocument/2006/relationships/hyperlink" Target="https://github.com/cloudfoundry/bosh" TargetMode="External"/><Relationship Id="rId6" Type="http://schemas.openxmlformats.org/officeDocument/2006/relationships/hyperlink" Target="https://github.com/cloudfoundry-community/" TargetMode="External"/><Relationship Id="rId7" Type="http://schemas.openxmlformats.org/officeDocument/2006/relationships/hyperlink" Target="https://github.com/cloudfoundry/bosh-notes" TargetMode="External"/><Relationship Id="rId8"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8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8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19.jp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hyperlink" Target="https://www.vagrantup.com/" TargetMode="External"/><Relationship Id="rId4" Type="http://schemas.openxmlformats.org/officeDocument/2006/relationships/image" Target="../media/image22.png"/><Relationship Id="rId5"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hyperlink" Target="http://bosh.io/stemcells"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bosh.io/releases"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hyperlink" Target="https://blog.pivotal.io/pivotal-cloud-foundry/products/canaries-are-great" TargetMode="Externa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hyperlink" Target="https://mmonit.com/monit/" TargetMode="External"/><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bosh.io/docs/hm-config.ht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854081"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a:solidFill>
                  <a:schemeClr val="lt1"/>
                </a:solidFill>
                <a:latin typeface="Roboto"/>
                <a:ea typeface="Roboto"/>
                <a:cs typeface="Roboto"/>
                <a:sym typeface="Roboto"/>
              </a:rPr>
              <a:t>BOSH </a:t>
            </a:r>
            <a:r>
              <a:rPr lang="en-US" sz="4000" b="0" i="0" u="none" strike="noStrike" cap="none" dirty="0" smtClean="0">
                <a:solidFill>
                  <a:schemeClr val="lt1"/>
                </a:solidFill>
                <a:latin typeface="Roboto"/>
                <a:ea typeface="Roboto"/>
                <a:cs typeface="Roboto"/>
                <a:sym typeface="Roboto"/>
              </a:rPr>
              <a:t>Training</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142" name="Shape 142"/>
          <p:cNvSpPr txBox="1"/>
          <p:nvPr/>
        </p:nvSpPr>
        <p:spPr>
          <a:xfrm>
            <a:off x="442927" y="1743235"/>
            <a:ext cx="3965191" cy="1975189"/>
          </a:xfrm>
          <a:prstGeom prst="rect">
            <a:avLst/>
          </a:prstGeom>
          <a:noFill/>
          <a:ln>
            <a:noFill/>
          </a:ln>
        </p:spPr>
        <p:txBody>
          <a:bodyPr lIns="91425" tIns="45700" rIns="91425" bIns="45700" anchor="t" anchorCtr="0">
            <a:noAutofit/>
          </a:bodyPr>
          <a:lstStyle/>
          <a:p>
            <a:pPr marL="0" marR="0" lvl="0" indent="0" algn="l" rtl="0">
              <a:spcBef>
                <a:spcPts val="0"/>
              </a:spcBef>
              <a:buClr>
                <a:schemeClr val="accent1"/>
              </a:buClr>
              <a:buFont typeface="Source Sans Pro"/>
              <a:buNone/>
            </a:pPr>
            <a:endParaRPr sz="4000" b="0" i="0" u="none" strike="noStrike" cap="none">
              <a:solidFill>
                <a:schemeClr val="lt1"/>
              </a:solidFill>
              <a:latin typeface="Roboto"/>
              <a:ea typeface="Roboto"/>
              <a:cs typeface="Roboto"/>
              <a:sym typeface="Roboto"/>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959339"/>
            <a:ext cx="8742702" cy="3597520"/>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29603040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/var/vcap/jobs</a:t>
            </a:r>
            <a:r>
              <a:rPr lang="en" dirty="0"/>
              <a:t>: </a:t>
            </a:r>
            <a:r>
              <a:rPr lang="en" dirty="0" smtClean="0"/>
              <a:t>contains </a:t>
            </a:r>
            <a:r>
              <a:rPr lang="en" dirty="0"/>
              <a:t>evaluated release jobs for the assigned deployment job</a:t>
            </a:r>
            <a:endParaRPr lang="en" dirty="0" smtClean="0"/>
          </a:p>
          <a:p>
            <a:pPr marL="179388" indent="-179388"/>
            <a:r>
              <a:rPr lang="en" dirty="0" smtClean="0">
                <a:solidFill>
                  <a:srgbClr val="138A7E"/>
                </a:solidFill>
              </a:rPr>
              <a:t>/var/vcap</a:t>
            </a:r>
            <a:r>
              <a:rPr lang="en" dirty="0">
                <a:solidFill>
                  <a:srgbClr val="138A7E"/>
                </a:solidFill>
              </a:rPr>
              <a:t>/packages</a:t>
            </a:r>
            <a:r>
              <a:rPr lang="en" dirty="0"/>
              <a:t>: </a:t>
            </a:r>
            <a:r>
              <a:rPr lang="en" dirty="0" smtClean="0"/>
              <a:t>contains </a:t>
            </a:r>
            <a:r>
              <a:rPr lang="en" dirty="0"/>
              <a:t>enabled release packages for the assigned deployment </a:t>
            </a:r>
            <a:r>
              <a:rPr lang="en" dirty="0" smtClean="0"/>
              <a:t>job</a:t>
            </a:r>
          </a:p>
          <a:p>
            <a:pPr marL="179388" indent="-179388"/>
            <a:r>
              <a:rPr lang="en" dirty="0">
                <a:solidFill>
                  <a:srgbClr val="138A7E"/>
                </a:solidFill>
              </a:rPr>
              <a:t>/var/vcap/data</a:t>
            </a:r>
            <a:r>
              <a:rPr lang="en" dirty="0"/>
              <a:t>: </a:t>
            </a:r>
            <a:r>
              <a:rPr lang="en" dirty="0" smtClean="0"/>
              <a:t>used </a:t>
            </a:r>
            <a:r>
              <a:rPr lang="en" dirty="0"/>
              <a:t>by the release jobs to keep </a:t>
            </a:r>
            <a:r>
              <a:rPr lang="en" i="1" dirty="0"/>
              <a:t>ephemeral</a:t>
            </a:r>
            <a:r>
              <a:rPr lang="en" dirty="0"/>
              <a:t> data</a:t>
            </a:r>
            <a:endParaRPr lang="en" dirty="0" smtClean="0"/>
          </a:p>
          <a:p>
            <a:pPr marL="179388" indent="-179388"/>
            <a:r>
              <a:rPr lang="en" dirty="0" smtClean="0">
                <a:solidFill>
                  <a:srgbClr val="138A7E"/>
                </a:solidFill>
              </a:rPr>
              <a:t>/var/vcap</a:t>
            </a:r>
            <a:r>
              <a:rPr lang="en" dirty="0">
                <a:solidFill>
                  <a:srgbClr val="138A7E"/>
                </a:solidFill>
              </a:rPr>
              <a:t>/store</a:t>
            </a:r>
            <a:r>
              <a:rPr lang="en" dirty="0"/>
              <a:t>: </a:t>
            </a:r>
            <a:r>
              <a:rPr lang="en" dirty="0" smtClean="0"/>
              <a:t>used </a:t>
            </a:r>
            <a:r>
              <a:rPr lang="en" dirty="0"/>
              <a:t>by the release jobs to keep </a:t>
            </a:r>
            <a:r>
              <a:rPr lang="en" i="1" dirty="0"/>
              <a:t>persistent</a:t>
            </a:r>
            <a:r>
              <a:rPr lang="en" dirty="0"/>
              <a:t> </a:t>
            </a:r>
            <a:r>
              <a:rPr lang="en" dirty="0" smtClean="0"/>
              <a:t>data</a:t>
            </a:r>
          </a:p>
        </p:txBody>
      </p:sp>
    </p:spTree>
    <p:extLst>
      <p:ext uri="{BB962C8B-B14F-4D97-AF65-F5344CB8AC3E}">
        <p14:creationId xmlns:p14="http://schemas.microsoft.com/office/powerpoint/2010/main" val="268091754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/var/vcap/sys/run</a:t>
            </a:r>
            <a:r>
              <a:rPr lang="en" dirty="0"/>
              <a:t>: </a:t>
            </a:r>
            <a:r>
              <a:rPr lang="en" dirty="0" smtClean="0"/>
              <a:t>directory </a:t>
            </a:r>
            <a:r>
              <a:rPr lang="en" dirty="0"/>
              <a:t>that is used by the release jobs to keep miscellaneous ephemeral data about currently running processes, for example, pid and lock files</a:t>
            </a:r>
            <a:endParaRPr lang="en" dirty="0" smtClean="0"/>
          </a:p>
          <a:p>
            <a:pPr marL="179388" indent="-179388"/>
            <a:r>
              <a:rPr lang="en" dirty="0" smtClean="0">
                <a:solidFill>
                  <a:srgbClr val="138A7E"/>
                </a:solidFill>
              </a:rPr>
              <a:t>/var/vcap/sys/log</a:t>
            </a:r>
            <a:r>
              <a:rPr lang="en" dirty="0"/>
              <a:t>: </a:t>
            </a:r>
            <a:r>
              <a:rPr lang="en" dirty="0" smtClean="0"/>
              <a:t>directory </a:t>
            </a:r>
            <a:r>
              <a:rPr lang="en" dirty="0"/>
              <a:t>that is used by the release jobs to keep </a:t>
            </a:r>
            <a:r>
              <a:rPr lang="en" dirty="0" smtClean="0"/>
              <a:t>logs</a:t>
            </a:r>
          </a:p>
        </p:txBody>
      </p:sp>
    </p:spTree>
    <p:extLst>
      <p:ext uri="{BB962C8B-B14F-4D97-AF65-F5344CB8AC3E}">
        <p14:creationId xmlns:p14="http://schemas.microsoft.com/office/powerpoint/2010/main" val="137307668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Log rotation</a:t>
            </a:r>
            <a:endParaRPr lang="en-US" dirty="0">
              <a:solidFill>
                <a:srgbClr val="138A7E"/>
              </a:solidFill>
            </a:endParaRPr>
          </a:p>
        </p:txBody>
      </p:sp>
      <p:sp>
        <p:nvSpPr>
          <p:cNvPr id="11" name="Marcador de texto 2"/>
          <p:cNvSpPr>
            <a:spLocks noGrp="1"/>
          </p:cNvSpPr>
          <p:nvPr>
            <p:ph type="body" idx="1"/>
          </p:nvPr>
        </p:nvSpPr>
        <p:spPr>
          <a:xfrm>
            <a:off x="201671" y="910283"/>
            <a:ext cx="8704548" cy="3635674"/>
          </a:xfrm>
        </p:spPr>
        <p:txBody>
          <a:bodyPr/>
          <a:lstStyle/>
          <a:p>
            <a:pPr marL="0" indent="0">
              <a:buNone/>
            </a:pPr>
            <a:r>
              <a:rPr lang="en" dirty="0">
                <a:solidFill>
                  <a:schemeClr val="bg1"/>
                </a:solidFill>
              </a:rPr>
              <a:t>BOSH log rotates release job logs with the Logrotate log file management </a:t>
            </a:r>
            <a:r>
              <a:rPr lang="en" dirty="0" smtClean="0">
                <a:solidFill>
                  <a:schemeClr val="bg1"/>
                </a:solidFill>
              </a:rPr>
              <a:t>utility with the following </a:t>
            </a:r>
            <a:r>
              <a:rPr lang="en" dirty="0">
                <a:solidFill>
                  <a:schemeClr val="bg1"/>
                </a:solidFill>
              </a:rPr>
              <a:t>non-configurable </a:t>
            </a:r>
            <a:r>
              <a:rPr lang="en" dirty="0" smtClean="0">
                <a:solidFill>
                  <a:schemeClr val="bg1"/>
                </a:solidFill>
              </a:rPr>
              <a:t>settings:</a:t>
            </a:r>
          </a:p>
          <a:p>
            <a:pPr marL="285750" indent="-285750"/>
            <a:r>
              <a:rPr lang="en" sz="1800" dirty="0">
                <a:solidFill>
                  <a:schemeClr val="accent1"/>
                </a:solidFill>
              </a:rPr>
              <a:t>missingok</a:t>
            </a:r>
            <a:r>
              <a:rPr lang="en" sz="1800" dirty="0"/>
              <a:t>: Skip missing log files and do not generate an error </a:t>
            </a:r>
            <a:r>
              <a:rPr lang="en" sz="1800" dirty="0" smtClean="0"/>
              <a:t>message</a:t>
            </a:r>
          </a:p>
          <a:p>
            <a:pPr marL="285750" indent="-285750"/>
            <a:r>
              <a:rPr lang="en" sz="1800" dirty="0" smtClean="0">
                <a:solidFill>
                  <a:srgbClr val="138A7E"/>
                </a:solidFill>
              </a:rPr>
              <a:t>rotate </a:t>
            </a:r>
            <a:r>
              <a:rPr lang="en" sz="1800" dirty="0">
                <a:solidFill>
                  <a:srgbClr val="138A7E"/>
                </a:solidFill>
              </a:rPr>
              <a:t>7</a:t>
            </a:r>
            <a:r>
              <a:rPr lang="en" sz="1800" dirty="0"/>
              <a:t>: Keep seven log files at a </a:t>
            </a:r>
            <a:r>
              <a:rPr lang="en" sz="1800" dirty="0" smtClean="0"/>
              <a:t>time</a:t>
            </a:r>
          </a:p>
          <a:p>
            <a:pPr marL="285750" indent="-285750"/>
            <a:r>
              <a:rPr lang="en" sz="1800" dirty="0" smtClean="0">
                <a:solidFill>
                  <a:srgbClr val="138A7E"/>
                </a:solidFill>
              </a:rPr>
              <a:t>compress</a:t>
            </a:r>
            <a:r>
              <a:rPr lang="en" sz="1800" dirty="0"/>
              <a:t>: Compress old log files with </a:t>
            </a:r>
            <a:r>
              <a:rPr lang="en" sz="1800" dirty="0" smtClean="0"/>
              <a:t>gzip</a:t>
            </a:r>
          </a:p>
          <a:p>
            <a:pPr marL="285750" indent="-285750"/>
            <a:r>
              <a:rPr lang="en" sz="1800" dirty="0" smtClean="0">
                <a:solidFill>
                  <a:srgbClr val="138A7E"/>
                </a:solidFill>
              </a:rPr>
              <a:t>delaycompress</a:t>
            </a:r>
            <a:r>
              <a:rPr lang="en" sz="1800" dirty="0"/>
              <a:t>: Postpone compression of log files until the next rotation </a:t>
            </a:r>
            <a:r>
              <a:rPr lang="en" sz="1800" dirty="0" smtClean="0"/>
              <a:t>cycle</a:t>
            </a:r>
          </a:p>
          <a:p>
            <a:pPr marL="285750" indent="-285750"/>
            <a:r>
              <a:rPr lang="en" sz="1800" dirty="0" smtClean="0">
                <a:solidFill>
                  <a:srgbClr val="138A7E"/>
                </a:solidFill>
              </a:rPr>
              <a:t>copytruncate</a:t>
            </a:r>
            <a:r>
              <a:rPr lang="en" sz="1800" dirty="0"/>
              <a:t>: Copy log files, then truncate in place instead of creating new </a:t>
            </a:r>
            <a:r>
              <a:rPr lang="en" sz="1800" dirty="0" smtClean="0"/>
              <a:t>files</a:t>
            </a:r>
          </a:p>
          <a:p>
            <a:pPr marL="285750" indent="-285750"/>
            <a:r>
              <a:rPr lang="en" sz="1800" dirty="0" smtClean="0">
                <a:solidFill>
                  <a:srgbClr val="138A7E"/>
                </a:solidFill>
              </a:rPr>
              <a:t>size </a:t>
            </a:r>
            <a:r>
              <a:rPr lang="en" sz="1800" dirty="0">
                <a:solidFill>
                  <a:srgbClr val="138A7E"/>
                </a:solidFill>
              </a:rPr>
              <a:t>50M</a:t>
            </a:r>
            <a:r>
              <a:rPr lang="en" sz="1800" dirty="0"/>
              <a:t>: Rotate log files when they exceed 50 MB in size.</a:t>
            </a:r>
            <a:endParaRPr lang="en" sz="1800" dirty="0" smtClean="0"/>
          </a:p>
        </p:txBody>
      </p:sp>
    </p:spTree>
    <p:extLst>
      <p:ext uri="{BB962C8B-B14F-4D97-AF65-F5344CB8AC3E}">
        <p14:creationId xmlns:p14="http://schemas.microsoft.com/office/powerpoint/2010/main" val="310562239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478206"/>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48861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6986537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p:txBody>
      </p:sp>
    </p:spTree>
    <p:extLst>
      <p:ext uri="{BB962C8B-B14F-4D97-AF65-F5344CB8AC3E}">
        <p14:creationId xmlns:p14="http://schemas.microsoft.com/office/powerpoint/2010/main" val="176321963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release</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US" sz="2400" dirty="0" smtClean="0">
                <a:solidFill>
                  <a:srgbClr val="138A7E"/>
                </a:solidFill>
              </a:rPr>
              <a:t>Jobs</a:t>
            </a:r>
            <a:r>
              <a:rPr lang="en-US" sz="2400" dirty="0" smtClean="0"/>
              <a:t>: describes </a:t>
            </a:r>
            <a:r>
              <a:rPr lang="en-US" sz="2400" dirty="0"/>
              <a:t>pieces of the service or application you are releasing</a:t>
            </a:r>
          </a:p>
          <a:p>
            <a:pPr marL="179388" indent="-179388"/>
            <a:r>
              <a:rPr lang="en-US" sz="2400" dirty="0" smtClean="0">
                <a:solidFill>
                  <a:srgbClr val="138A7E"/>
                </a:solidFill>
              </a:rPr>
              <a:t>Packages</a:t>
            </a:r>
            <a:r>
              <a:rPr lang="en-US" sz="2400" dirty="0" smtClean="0"/>
              <a:t>: provides software to jobs</a:t>
            </a:r>
          </a:p>
          <a:p>
            <a:pPr marL="179388" indent="-179388"/>
            <a:r>
              <a:rPr lang="en-US" sz="2400" dirty="0">
                <a:solidFill>
                  <a:srgbClr val="138A7E"/>
                </a:solidFill>
              </a:rPr>
              <a:t>Source</a:t>
            </a:r>
            <a:r>
              <a:rPr lang="en-US" sz="2400" dirty="0"/>
              <a:t>: provides packages the non-binary files they </a:t>
            </a:r>
            <a:r>
              <a:rPr lang="en-US" sz="2400" dirty="0" smtClean="0"/>
              <a:t>need</a:t>
            </a:r>
            <a:endParaRPr lang="en-US" sz="2400" dirty="0"/>
          </a:p>
          <a:p>
            <a:pPr marL="179388" indent="-179388"/>
            <a:r>
              <a:rPr lang="en-US" sz="2400" dirty="0" smtClean="0">
                <a:solidFill>
                  <a:srgbClr val="138A7E"/>
                </a:solidFill>
              </a:rPr>
              <a:t>Blobs</a:t>
            </a:r>
            <a:r>
              <a:rPr lang="en-US" sz="2400" dirty="0" smtClean="0"/>
              <a:t>: </a:t>
            </a:r>
            <a:r>
              <a:rPr lang="en-US" sz="2400" dirty="0"/>
              <a:t>provide packages the binaries they need, other than binaries that are checked into a source code repository</a:t>
            </a:r>
            <a:endParaRPr lang="en" sz="2400" dirty="0" smtClean="0"/>
          </a:p>
        </p:txBody>
      </p:sp>
    </p:spTree>
    <p:extLst>
      <p:ext uri="{BB962C8B-B14F-4D97-AF65-F5344CB8AC3E}">
        <p14:creationId xmlns:p14="http://schemas.microsoft.com/office/powerpoint/2010/main" val="41941493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package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sz="2400" dirty="0"/>
              <a:t>A P</a:t>
            </a:r>
            <a:r>
              <a:rPr lang="en" sz="2400" dirty="0" smtClean="0"/>
              <a:t>ackage provides </a:t>
            </a:r>
            <a:r>
              <a:rPr lang="en-US" sz="2400" dirty="0" err="1" smtClean="0"/>
              <a:t>executables</a:t>
            </a:r>
            <a:r>
              <a:rPr lang="en-US" sz="2400" dirty="0" smtClean="0"/>
              <a:t>, source code </a:t>
            </a:r>
            <a:r>
              <a:rPr lang="en" sz="2400" dirty="0" smtClean="0"/>
              <a:t>and </a:t>
            </a:r>
            <a:r>
              <a:rPr lang="en" sz="2400" dirty="0"/>
              <a:t>dependencies to </a:t>
            </a:r>
            <a:r>
              <a:rPr lang="en" sz="2400" dirty="0" smtClean="0"/>
              <a:t>jobs</a:t>
            </a:r>
          </a:p>
          <a:p>
            <a:pPr marL="179388" indent="-179388"/>
            <a:r>
              <a:rPr lang="en-US" sz="2400" dirty="0" smtClean="0"/>
              <a:t>It should not be tied to a particular</a:t>
            </a:r>
            <a:r>
              <a:rPr lang="en" sz="2400" dirty="0" smtClean="0"/>
              <a:t> </a:t>
            </a:r>
            <a:r>
              <a:rPr lang="en" sz="2400" dirty="0"/>
              <a:t>stemcell and should not depend on internet </a:t>
            </a:r>
            <a:r>
              <a:rPr lang="en" sz="2400" dirty="0" smtClean="0"/>
              <a:t>access</a:t>
            </a:r>
            <a:endParaRPr lang="en-US" sz="2400" dirty="0" smtClean="0"/>
          </a:p>
          <a:p>
            <a:pPr marL="179388" indent="-179388"/>
            <a:r>
              <a:rPr lang="en-US" sz="2400" dirty="0"/>
              <a:t>N</a:t>
            </a:r>
            <a:r>
              <a:rPr lang="en-US" sz="2400" dirty="0" smtClean="0"/>
              <a:t>ever </a:t>
            </a:r>
            <a:r>
              <a:rPr lang="en-US" sz="2400" dirty="0"/>
              <a:t>depend on the presence of libraries or other software on </a:t>
            </a:r>
            <a:r>
              <a:rPr lang="en-US" sz="2400" dirty="0" err="1" smtClean="0"/>
              <a:t>stemcells</a:t>
            </a:r>
            <a:endParaRPr lang="en-US" sz="2400" dirty="0" smtClean="0"/>
          </a:p>
          <a:p>
            <a:pPr marL="179388" indent="-179388"/>
            <a:r>
              <a:rPr lang="en" sz="2400" dirty="0"/>
              <a:t>It is composed of a source code </a:t>
            </a:r>
            <a:r>
              <a:rPr lang="en-US" sz="2400" dirty="0"/>
              <a:t>and/</a:t>
            </a:r>
            <a:r>
              <a:rPr lang="en" sz="2400" dirty="0"/>
              <a:t>or a blob and instructions on how to build it</a:t>
            </a:r>
          </a:p>
          <a:p>
            <a:pPr marL="179388" indent="-179388"/>
            <a:endParaRPr lang="en" dirty="0" smtClean="0"/>
          </a:p>
        </p:txBody>
      </p:sp>
      <p:pic>
        <p:nvPicPr>
          <p:cNvPr id="4" name="Imagen 3" descr="Screen Shot 2016-01-10 at 17.3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94" y="3805212"/>
            <a:ext cx="3391580" cy="751647"/>
          </a:xfrm>
          <a:prstGeom prst="rect">
            <a:avLst/>
          </a:prstGeom>
        </p:spPr>
      </p:pic>
    </p:spTree>
    <p:extLst>
      <p:ext uri="{BB962C8B-B14F-4D97-AF65-F5344CB8AC3E}">
        <p14:creationId xmlns:p14="http://schemas.microsoft.com/office/powerpoint/2010/main" val="119430915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spec fil</a:t>
            </a:r>
            <a:r>
              <a:rPr lang="en-US" dirty="0">
                <a:solidFill>
                  <a:srgbClr val="138A7E"/>
                </a:solidFill>
              </a:rPr>
              <a:t>e</a:t>
            </a:r>
            <a:endParaRPr lang="en" dirty="0">
              <a:solidFill>
                <a:srgbClr val="138A7E"/>
              </a:solidFill>
            </a:endParaRPr>
          </a:p>
        </p:txBody>
      </p:sp>
      <p:pic>
        <p:nvPicPr>
          <p:cNvPr id="5" name="Imagen 4" descr="Screen Shot 2016-01-09 at 23.0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27" y="1273485"/>
            <a:ext cx="3111500" cy="1193800"/>
          </a:xfrm>
          <a:prstGeom prst="rect">
            <a:avLst/>
          </a:prstGeom>
        </p:spPr>
      </p:pic>
      <p:sp>
        <p:nvSpPr>
          <p:cNvPr id="6" name="CuadroTexto 5"/>
          <p:cNvSpPr txBox="1"/>
          <p:nvPr/>
        </p:nvSpPr>
        <p:spPr>
          <a:xfrm>
            <a:off x="4144935" y="1403697"/>
            <a:ext cx="1382335" cy="307777"/>
          </a:xfrm>
          <a:prstGeom prst="rect">
            <a:avLst/>
          </a:prstGeom>
          <a:noFill/>
        </p:spPr>
        <p:txBody>
          <a:bodyPr wrap="none" rtlCol="0">
            <a:spAutoFit/>
          </a:bodyPr>
          <a:lstStyle/>
          <a:p>
            <a:r>
              <a:rPr lang="en" dirty="0" smtClean="0">
                <a:solidFill>
                  <a:schemeClr val="bg1"/>
                </a:solidFill>
              </a:rPr>
              <a:t>Package name</a:t>
            </a:r>
            <a:endParaRPr lang="en" dirty="0">
              <a:solidFill>
                <a:schemeClr val="bg1"/>
              </a:solidFill>
            </a:endParaRPr>
          </a:p>
        </p:txBody>
      </p:sp>
      <p:sp>
        <p:nvSpPr>
          <p:cNvPr id="7" name="CuadroTexto 6"/>
          <p:cNvSpPr txBox="1"/>
          <p:nvPr/>
        </p:nvSpPr>
        <p:spPr>
          <a:xfrm>
            <a:off x="4144935" y="1647260"/>
            <a:ext cx="3557722" cy="307777"/>
          </a:xfrm>
          <a:prstGeom prst="rect">
            <a:avLst/>
          </a:prstGeom>
          <a:noFill/>
        </p:spPr>
        <p:txBody>
          <a:bodyPr wrap="none" rtlCol="0">
            <a:spAutoFit/>
          </a:bodyPr>
          <a:lstStyle/>
          <a:p>
            <a:r>
              <a:rPr lang="en" dirty="0" smtClean="0">
                <a:solidFill>
                  <a:schemeClr val="bg1"/>
                </a:solidFill>
              </a:rPr>
              <a:t>Package’s dependencies (at compile time)</a:t>
            </a:r>
            <a:endParaRPr lang="en" dirty="0">
              <a:solidFill>
                <a:schemeClr val="bg1"/>
              </a:solidFill>
            </a:endParaRPr>
          </a:p>
        </p:txBody>
      </p:sp>
      <p:sp>
        <p:nvSpPr>
          <p:cNvPr id="8" name="CuadroTexto 7"/>
          <p:cNvSpPr txBox="1"/>
          <p:nvPr/>
        </p:nvSpPr>
        <p:spPr>
          <a:xfrm>
            <a:off x="4144935" y="2062042"/>
            <a:ext cx="4810339" cy="1384995"/>
          </a:xfrm>
          <a:prstGeom prst="rect">
            <a:avLst/>
          </a:prstGeom>
          <a:noFill/>
        </p:spPr>
        <p:txBody>
          <a:bodyPr wrap="square" rtlCol="0">
            <a:spAutoFit/>
          </a:bodyPr>
          <a:lstStyle/>
          <a:p>
            <a:r>
              <a:rPr lang="en" dirty="0">
                <a:solidFill>
                  <a:schemeClr val="bg1"/>
                </a:solidFill>
              </a:rPr>
              <a:t>The location where BOSH can find the </a:t>
            </a:r>
            <a:r>
              <a:rPr lang="en" dirty="0" smtClean="0">
                <a:solidFill>
                  <a:schemeClr val="bg1"/>
                </a:solidFill>
              </a:rPr>
              <a:t>binaries and </a:t>
            </a:r>
            <a:r>
              <a:rPr lang="en" dirty="0">
                <a:solidFill>
                  <a:schemeClr val="bg1"/>
                </a:solidFill>
              </a:rPr>
              <a:t>other files that the package needs at compile </a:t>
            </a:r>
            <a:r>
              <a:rPr lang="en" dirty="0" smtClean="0">
                <a:solidFill>
                  <a:schemeClr val="bg1"/>
                </a:solidFill>
              </a:rPr>
              <a:t>time.</a:t>
            </a:r>
          </a:p>
          <a:p>
            <a:endParaRPr lang="en" dirty="0" smtClean="0">
              <a:solidFill>
                <a:schemeClr val="bg1"/>
              </a:solidFill>
            </a:endParaRPr>
          </a:p>
          <a:p>
            <a:r>
              <a:rPr lang="en" dirty="0" smtClean="0">
                <a:solidFill>
                  <a:schemeClr val="bg1"/>
                </a:solidFill>
              </a:rPr>
              <a:t>BOSH </a:t>
            </a:r>
            <a:r>
              <a:rPr lang="en" dirty="0">
                <a:solidFill>
                  <a:schemeClr val="bg1"/>
                </a:solidFill>
              </a:rPr>
              <a:t>interprets the locations you record in the files </a:t>
            </a:r>
            <a:r>
              <a:rPr lang="en" dirty="0" smtClean="0">
                <a:solidFill>
                  <a:schemeClr val="bg1"/>
                </a:solidFill>
              </a:rPr>
              <a:t>section as </a:t>
            </a:r>
            <a:r>
              <a:rPr lang="en" dirty="0">
                <a:solidFill>
                  <a:schemeClr val="bg1"/>
                </a:solidFill>
              </a:rPr>
              <a:t>being </a:t>
            </a:r>
            <a:r>
              <a:rPr lang="en-US" dirty="0" smtClean="0">
                <a:solidFill>
                  <a:schemeClr val="bg1"/>
                </a:solidFill>
              </a:rPr>
              <a:t>relative </a:t>
            </a:r>
            <a:r>
              <a:rPr lang="en" dirty="0" smtClean="0">
                <a:solidFill>
                  <a:schemeClr val="bg1"/>
                </a:solidFill>
              </a:rPr>
              <a:t>either </a:t>
            </a:r>
            <a:r>
              <a:rPr lang="en" dirty="0">
                <a:solidFill>
                  <a:schemeClr val="bg1"/>
                </a:solidFill>
              </a:rPr>
              <a:t>in the </a:t>
            </a:r>
            <a:r>
              <a:rPr lang="en-US" dirty="0" smtClean="0">
                <a:solidFill>
                  <a:schemeClr val="bg1"/>
                </a:solidFill>
              </a:rPr>
              <a:t>“</a:t>
            </a:r>
            <a:r>
              <a:rPr lang="en" dirty="0" smtClean="0">
                <a:solidFill>
                  <a:schemeClr val="bg1"/>
                </a:solidFill>
              </a:rPr>
              <a:t>src</a:t>
            </a:r>
            <a:r>
              <a:rPr lang="en-US" dirty="0" smtClean="0">
                <a:solidFill>
                  <a:schemeClr val="bg1"/>
                </a:solidFill>
              </a:rPr>
              <a:t>”</a:t>
            </a:r>
            <a:r>
              <a:rPr lang="en" dirty="0" smtClean="0">
                <a:solidFill>
                  <a:schemeClr val="bg1"/>
                </a:solidFill>
              </a:rPr>
              <a:t> </a:t>
            </a:r>
            <a:r>
              <a:rPr lang="en" dirty="0">
                <a:solidFill>
                  <a:schemeClr val="bg1"/>
                </a:solidFill>
              </a:rPr>
              <a:t>directory or in the </a:t>
            </a:r>
            <a:r>
              <a:rPr lang="en-US" dirty="0" smtClean="0">
                <a:solidFill>
                  <a:schemeClr val="bg1"/>
                </a:solidFill>
              </a:rPr>
              <a:t>“</a:t>
            </a:r>
            <a:r>
              <a:rPr lang="en" dirty="0" smtClean="0">
                <a:solidFill>
                  <a:schemeClr val="bg1"/>
                </a:solidFill>
              </a:rPr>
              <a:t>blobs</a:t>
            </a:r>
            <a:r>
              <a:rPr lang="en-US" dirty="0" smtClean="0">
                <a:solidFill>
                  <a:schemeClr val="bg1"/>
                </a:solidFill>
              </a:rPr>
              <a:t>”</a:t>
            </a:r>
            <a:r>
              <a:rPr lang="en" dirty="0" smtClean="0">
                <a:solidFill>
                  <a:schemeClr val="bg1"/>
                </a:solidFill>
              </a:rPr>
              <a:t> </a:t>
            </a:r>
            <a:r>
              <a:rPr lang="en" dirty="0">
                <a:solidFill>
                  <a:schemeClr val="bg1"/>
                </a:solidFill>
              </a:rPr>
              <a:t>directory</a:t>
            </a:r>
          </a:p>
        </p:txBody>
      </p:sp>
      <p:cxnSp>
        <p:nvCxnSpPr>
          <p:cNvPr id="4" name="Conector recto de flecha 3"/>
          <p:cNvCxnSpPr>
            <a:stCxn id="6" idx="1"/>
          </p:cNvCxnSpPr>
          <p:nvPr/>
        </p:nvCxnSpPr>
        <p:spPr>
          <a:xfrm flipH="1">
            <a:off x="2774336" y="1557586"/>
            <a:ext cx="13705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ector recto de flecha 9"/>
          <p:cNvCxnSpPr>
            <a:stCxn id="7" idx="1"/>
          </p:cNvCxnSpPr>
          <p:nvPr/>
        </p:nvCxnSpPr>
        <p:spPr>
          <a:xfrm flipH="1">
            <a:off x="2518161" y="1801149"/>
            <a:ext cx="16267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H="1">
            <a:off x="3782927" y="2234823"/>
            <a:ext cx="362008" cy="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0074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packaging script</a:t>
            </a:r>
            <a:endParaRPr lang="en" dirty="0">
              <a:solidFill>
                <a:srgbClr val="138A7E"/>
              </a:solidFill>
            </a:endParaRPr>
          </a:p>
        </p:txBody>
      </p:sp>
      <p:pic>
        <p:nvPicPr>
          <p:cNvPr id="5" name="Imagen 4" descr="Screen Shot 2016-01-09 at 23.0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4" y="1059163"/>
            <a:ext cx="8597900" cy="2501900"/>
          </a:xfrm>
          <a:prstGeom prst="rect">
            <a:avLst/>
          </a:prstGeom>
        </p:spPr>
      </p:pic>
      <p:sp>
        <p:nvSpPr>
          <p:cNvPr id="4" name="Marcador de texto 2"/>
          <p:cNvSpPr>
            <a:spLocks noGrp="1"/>
          </p:cNvSpPr>
          <p:nvPr>
            <p:ph type="body" idx="1"/>
          </p:nvPr>
        </p:nvSpPr>
        <p:spPr>
          <a:xfrm>
            <a:off x="158066" y="3544712"/>
            <a:ext cx="8742703" cy="1106509"/>
          </a:xfrm>
        </p:spPr>
        <p:txBody>
          <a:bodyPr/>
          <a:lstStyle/>
          <a:p>
            <a:pPr marL="0" indent="0">
              <a:buNone/>
            </a:pPr>
            <a:r>
              <a:rPr lang="en" dirty="0" smtClean="0"/>
              <a:t>Ensure </a:t>
            </a:r>
            <a:r>
              <a:rPr lang="en" dirty="0"/>
              <a:t>that any copying, installing or compiling delivers resulting code to the install target </a:t>
            </a:r>
            <a:r>
              <a:rPr lang="en" dirty="0" smtClean="0"/>
              <a:t>directory</a:t>
            </a:r>
            <a:endParaRPr lang="en" dirty="0"/>
          </a:p>
        </p:txBody>
      </p:sp>
    </p:spTree>
    <p:extLst>
      <p:ext uri="{BB962C8B-B14F-4D97-AF65-F5344CB8AC3E}">
        <p14:creationId xmlns:p14="http://schemas.microsoft.com/office/powerpoint/2010/main" val="33370254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953887"/>
            <a:ext cx="8742702" cy="3684733"/>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129266598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dependency graph</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smtClean="0"/>
              <a:t>Be </a:t>
            </a:r>
            <a:r>
              <a:rPr lang="en" dirty="0"/>
              <a:t>aware that BOSH ensures that dependencies cited in the dependencies block of package spec files are available to the deployed </a:t>
            </a:r>
            <a:r>
              <a:rPr lang="en" dirty="0" smtClean="0"/>
              <a:t>binary</a:t>
            </a:r>
            <a:r>
              <a:rPr lang="en-US" dirty="0" smtClean="0"/>
              <a:t>, but only at compile time</a:t>
            </a:r>
            <a:r>
              <a:rPr lang="en" dirty="0" smtClean="0"/>
              <a:t> </a:t>
            </a:r>
          </a:p>
        </p:txBody>
      </p:sp>
      <p:pic>
        <p:nvPicPr>
          <p:cNvPr id="3" name="Imagen 2" descr="Screen Shot 2016-01-10 at 17.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704" y="2702569"/>
            <a:ext cx="2082800" cy="1181100"/>
          </a:xfrm>
          <a:prstGeom prst="rect">
            <a:avLst/>
          </a:prstGeom>
        </p:spPr>
      </p:pic>
      <p:pic>
        <p:nvPicPr>
          <p:cNvPr id="5" name="Imagen 4" descr="Screen Shot 2016-01-10 at 17.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414" y="2480163"/>
            <a:ext cx="4059660" cy="1972919"/>
          </a:xfrm>
          <a:prstGeom prst="rect">
            <a:avLst/>
          </a:prstGeom>
        </p:spPr>
      </p:pic>
      <p:sp>
        <p:nvSpPr>
          <p:cNvPr id="6" name="Rectángulo 5"/>
          <p:cNvSpPr/>
          <p:nvPr/>
        </p:nvSpPr>
        <p:spPr>
          <a:xfrm>
            <a:off x="4235087" y="3608422"/>
            <a:ext cx="3711833" cy="19622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cxnSp>
        <p:nvCxnSpPr>
          <p:cNvPr id="8" name="Conector recto de flecha 7"/>
          <p:cNvCxnSpPr/>
          <p:nvPr/>
        </p:nvCxnSpPr>
        <p:spPr>
          <a:xfrm>
            <a:off x="3052315" y="3673831"/>
            <a:ext cx="11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6289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Sources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US" dirty="0" smtClean="0"/>
              <a:t>Provides </a:t>
            </a:r>
            <a:r>
              <a:rPr lang="en-US" dirty="0"/>
              <a:t>packages </a:t>
            </a:r>
            <a:r>
              <a:rPr lang="en-US" dirty="0" smtClean="0"/>
              <a:t>with the </a:t>
            </a:r>
            <a:r>
              <a:rPr lang="en-US" dirty="0"/>
              <a:t>non-binary files they </a:t>
            </a:r>
            <a:r>
              <a:rPr lang="en-US" dirty="0" smtClean="0"/>
              <a:t>need</a:t>
            </a:r>
          </a:p>
          <a:p>
            <a:pPr marL="179388" indent="-179388"/>
            <a:r>
              <a:rPr lang="en-US" dirty="0" smtClean="0"/>
              <a:t>We store them at the “</a:t>
            </a:r>
            <a:r>
              <a:rPr lang="en-US" dirty="0" err="1" smtClean="0"/>
              <a:t>src</a:t>
            </a:r>
            <a:r>
              <a:rPr lang="en-US" dirty="0" smtClean="0"/>
              <a:t>” directory</a:t>
            </a:r>
          </a:p>
          <a:p>
            <a:pPr marL="179388" indent="-179388"/>
            <a:r>
              <a:rPr lang="en-US" dirty="0" smtClean="0"/>
              <a:t>Use the </a:t>
            </a:r>
            <a:r>
              <a:rPr lang="en-US" dirty="0" err="1"/>
              <a:t>globbing</a:t>
            </a:r>
            <a:r>
              <a:rPr lang="en-US" dirty="0"/>
              <a:t> pattern </a:t>
            </a:r>
            <a:r>
              <a:rPr lang="en-US" i="1" dirty="0">
                <a:solidFill>
                  <a:srgbClr val="138A7E"/>
                </a:solidFill>
              </a:rPr>
              <a:t>&lt;</a:t>
            </a:r>
            <a:r>
              <a:rPr lang="en-US" i="1" dirty="0" err="1">
                <a:solidFill>
                  <a:srgbClr val="138A7E"/>
                </a:solidFill>
              </a:rPr>
              <a:t>package_name</a:t>
            </a:r>
            <a:r>
              <a:rPr lang="en-US" i="1" dirty="0">
                <a:solidFill>
                  <a:srgbClr val="138A7E"/>
                </a:solidFill>
              </a:rPr>
              <a:t>&gt;/**/* </a:t>
            </a:r>
            <a:r>
              <a:rPr lang="en-US" dirty="0"/>
              <a:t>to deep-traverse the directory in </a:t>
            </a:r>
            <a:r>
              <a:rPr lang="en-US" dirty="0" err="1"/>
              <a:t>src</a:t>
            </a:r>
            <a:r>
              <a:rPr lang="en-US" dirty="0"/>
              <a:t> where the source code should reside</a:t>
            </a:r>
            <a:endParaRPr lang="en" dirty="0"/>
          </a:p>
        </p:txBody>
      </p:sp>
      <p:pic>
        <p:nvPicPr>
          <p:cNvPr id="3" name="Imagen 2" descr="Screen Shot 2016-01-10 at 17.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30" y="3385372"/>
            <a:ext cx="1993900" cy="749300"/>
          </a:xfrm>
          <a:prstGeom prst="rect">
            <a:avLst/>
          </a:prstGeom>
        </p:spPr>
      </p:pic>
    </p:spTree>
    <p:extLst>
      <p:ext uri="{BB962C8B-B14F-4D97-AF65-F5344CB8AC3E}">
        <p14:creationId xmlns:p14="http://schemas.microsoft.com/office/powerpoint/2010/main" val="88818157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Blobs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a:t>Packages often use tar files or other binaries, also known as </a:t>
            </a:r>
            <a:r>
              <a:rPr lang="en" dirty="0" smtClean="0"/>
              <a:t>blobs</a:t>
            </a:r>
            <a:endParaRPr lang="en-US" dirty="0" smtClean="0"/>
          </a:p>
          <a:p>
            <a:pPr marL="179388" indent="-179388"/>
            <a:r>
              <a:rPr lang="en" dirty="0" smtClean="0"/>
              <a:t>Checking </a:t>
            </a:r>
            <a:r>
              <a:rPr lang="en" dirty="0"/>
              <a:t>blobs into a repository is problematic if your repository </a:t>
            </a:r>
            <a:r>
              <a:rPr lang="en" dirty="0" smtClean="0"/>
              <a:t>is unsuited </a:t>
            </a:r>
            <a:r>
              <a:rPr lang="en" dirty="0"/>
              <a:t>to dealing with large binaries (as is true of Git, for example</a:t>
            </a:r>
            <a:r>
              <a:rPr lang="en" dirty="0" smtClean="0"/>
              <a:t>)</a:t>
            </a:r>
            <a:endParaRPr lang="en-US" dirty="0" smtClean="0"/>
          </a:p>
          <a:p>
            <a:pPr marL="179388" indent="-179388"/>
            <a:r>
              <a:rPr lang="en-US" dirty="0" smtClean="0"/>
              <a:t>We store them </a:t>
            </a:r>
            <a:r>
              <a:rPr lang="en-US" dirty="0"/>
              <a:t>at the </a:t>
            </a:r>
            <a:r>
              <a:rPr lang="en-US" dirty="0" smtClean="0"/>
              <a:t>“blobs” directory</a:t>
            </a:r>
            <a:endParaRPr lang="en-US" dirty="0"/>
          </a:p>
          <a:p>
            <a:pPr marL="179388" indent="-179388"/>
            <a:endParaRPr lang="en-US" dirty="0" smtClean="0"/>
          </a:p>
          <a:p>
            <a:pPr marL="0" indent="0">
              <a:buNone/>
            </a:pPr>
            <a:endParaRPr lang="en" dirty="0" smtClean="0"/>
          </a:p>
        </p:txBody>
      </p:sp>
    </p:spTree>
    <p:extLst>
      <p:ext uri="{BB962C8B-B14F-4D97-AF65-F5344CB8AC3E}">
        <p14:creationId xmlns:p14="http://schemas.microsoft.com/office/powerpoint/2010/main" val="76680540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Configuring a </a:t>
            </a:r>
            <a:r>
              <a:rPr lang="en-US" dirty="0" err="1" smtClean="0">
                <a:solidFill>
                  <a:srgbClr val="138A7E"/>
                </a:solidFill>
              </a:rPr>
              <a:t>blobstore</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a:t>In the </a:t>
            </a:r>
            <a:r>
              <a:rPr lang="en" dirty="0">
                <a:solidFill>
                  <a:srgbClr val="138A7E"/>
                </a:solidFill>
              </a:rPr>
              <a:t>config</a:t>
            </a:r>
            <a:r>
              <a:rPr lang="en" dirty="0"/>
              <a:t> directory, you record the information BOSH needs about the </a:t>
            </a:r>
            <a:r>
              <a:rPr lang="en" dirty="0" smtClean="0"/>
              <a:t>blobstore:</a:t>
            </a:r>
          </a:p>
          <a:p>
            <a:pPr marL="457200" indent="-457200"/>
            <a:r>
              <a:rPr lang="en" sz="2400" dirty="0" smtClean="0"/>
              <a:t>The </a:t>
            </a:r>
            <a:r>
              <a:rPr lang="en" sz="2400" dirty="0">
                <a:solidFill>
                  <a:srgbClr val="138A7E"/>
                </a:solidFill>
              </a:rPr>
              <a:t>final.yml</a:t>
            </a:r>
            <a:r>
              <a:rPr lang="en" sz="2400" dirty="0"/>
              <a:t> file names the blobstore and declares its type, which is either local or one of several other types that specify blobstore </a:t>
            </a:r>
            <a:r>
              <a:rPr lang="en" sz="2400" dirty="0" smtClean="0"/>
              <a:t>providers.</a:t>
            </a:r>
          </a:p>
          <a:p>
            <a:pPr marL="457200" indent="-457200"/>
            <a:r>
              <a:rPr lang="en" sz="2400" dirty="0" smtClean="0"/>
              <a:t>The </a:t>
            </a:r>
            <a:r>
              <a:rPr lang="en" sz="2400" dirty="0">
                <a:solidFill>
                  <a:srgbClr val="138A7E"/>
                </a:solidFill>
              </a:rPr>
              <a:t>private.yml</a:t>
            </a:r>
            <a:r>
              <a:rPr lang="en" sz="2400" dirty="0"/>
              <a:t> file specifies the blobstore path, along with a secret. </a:t>
            </a:r>
            <a:r>
              <a:rPr lang="en" sz="2400" dirty="0" smtClean="0"/>
              <a:t>It contains </a:t>
            </a:r>
            <a:r>
              <a:rPr lang="en" sz="2400" dirty="0"/>
              <a:t>keys for accessing the blobstore and should not be checked into a </a:t>
            </a:r>
            <a:r>
              <a:rPr lang="en" sz="2400" dirty="0" smtClean="0"/>
              <a:t>repository.</a:t>
            </a:r>
          </a:p>
        </p:txBody>
      </p:sp>
    </p:spTree>
    <p:extLst>
      <p:ext uri="{BB962C8B-B14F-4D97-AF65-F5344CB8AC3E}">
        <p14:creationId xmlns:p14="http://schemas.microsoft.com/office/powerpoint/2010/main" val="249799732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final.yml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pic>
        <p:nvPicPr>
          <p:cNvPr id="5" name="Imagen 4" descr="Screen Shot 2016-01-10 at 11.0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9" y="1679776"/>
            <a:ext cx="3975100" cy="1422400"/>
          </a:xfrm>
          <a:prstGeom prst="rect">
            <a:avLst/>
          </a:prstGeom>
        </p:spPr>
      </p:pic>
      <p:sp>
        <p:nvSpPr>
          <p:cNvPr id="6" name="CuadroTexto 5"/>
          <p:cNvSpPr txBox="1"/>
          <p:nvPr/>
        </p:nvSpPr>
        <p:spPr>
          <a:xfrm>
            <a:off x="4805758" y="1792568"/>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805758" y="2212946"/>
            <a:ext cx="1332366" cy="307777"/>
          </a:xfrm>
          <a:prstGeom prst="rect">
            <a:avLst/>
          </a:prstGeom>
          <a:noFill/>
        </p:spPr>
        <p:txBody>
          <a:bodyPr wrap="none" rtlCol="0">
            <a:spAutoFit/>
          </a:bodyPr>
          <a:lstStyle/>
          <a:p>
            <a:r>
              <a:rPr lang="en" dirty="0" smtClean="0">
                <a:solidFill>
                  <a:schemeClr val="bg1"/>
                </a:solidFill>
              </a:rPr>
              <a:t>Blobstore type</a:t>
            </a:r>
            <a:endParaRPr lang="en" dirty="0">
              <a:solidFill>
                <a:schemeClr val="bg1"/>
              </a:solidFill>
            </a:endParaRPr>
          </a:p>
        </p:txBody>
      </p:sp>
      <p:sp>
        <p:nvSpPr>
          <p:cNvPr id="8" name="CuadroTexto 7"/>
          <p:cNvSpPr txBox="1"/>
          <p:nvPr/>
        </p:nvSpPr>
        <p:spPr>
          <a:xfrm>
            <a:off x="4808279" y="2707479"/>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4333197" y="2861368"/>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a:off x="2343742" y="2366835"/>
            <a:ext cx="2462016" cy="20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6" idx="1"/>
          </p:cNvCxnSpPr>
          <p:nvPr/>
        </p:nvCxnSpPr>
        <p:spPr>
          <a:xfrm flipH="1">
            <a:off x="2610819" y="1946457"/>
            <a:ext cx="2194939" cy="4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51439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0 at 11.1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33" y="1232816"/>
            <a:ext cx="5016500" cy="1130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private.yml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sp>
        <p:nvSpPr>
          <p:cNvPr id="8" name="CuadroTexto 7"/>
          <p:cNvSpPr txBox="1"/>
          <p:nvPr/>
        </p:nvSpPr>
        <p:spPr>
          <a:xfrm>
            <a:off x="5647665" y="1819562"/>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5172583" y="1973451"/>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2"/>
          <p:cNvSpPr>
            <a:spLocks noGrp="1"/>
          </p:cNvSpPr>
          <p:nvPr>
            <p:ph type="body" idx="1"/>
          </p:nvPr>
        </p:nvSpPr>
        <p:spPr>
          <a:xfrm>
            <a:off x="444033" y="2750919"/>
            <a:ext cx="8032246" cy="764840"/>
          </a:xfrm>
        </p:spPr>
        <p:txBody>
          <a:bodyPr/>
          <a:lstStyle/>
          <a:p>
            <a:pPr marL="0" indent="0">
              <a:buNone/>
            </a:pPr>
            <a:r>
              <a:rPr lang="en" dirty="0" smtClean="0"/>
              <a:t>Never check this file </a:t>
            </a:r>
            <a:r>
              <a:rPr lang="en" dirty="0"/>
              <a:t>into a </a:t>
            </a:r>
            <a:r>
              <a:rPr lang="en" dirty="0" smtClean="0"/>
              <a:t>repository</a:t>
            </a:r>
            <a:r>
              <a:rPr lang="es-ES_tradnl" dirty="0" smtClean="0"/>
              <a:t>!!!</a:t>
            </a:r>
            <a:endParaRPr lang="en" dirty="0" smtClean="0"/>
          </a:p>
        </p:txBody>
      </p:sp>
    </p:spTree>
    <p:extLst>
      <p:ext uri="{BB962C8B-B14F-4D97-AF65-F5344CB8AC3E}">
        <p14:creationId xmlns:p14="http://schemas.microsoft.com/office/powerpoint/2010/main" val="304916259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job</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0" indent="0">
              <a:buNone/>
            </a:pPr>
            <a:r>
              <a:rPr lang="en" dirty="0" smtClean="0"/>
              <a:t>A job describe pieces of the service or application you are releasing:</a:t>
            </a:r>
          </a:p>
          <a:p>
            <a:pPr marL="266700" indent="-266700"/>
            <a:r>
              <a:rPr lang="en" dirty="0" smtClean="0"/>
              <a:t>What packages depends on</a:t>
            </a:r>
          </a:p>
          <a:p>
            <a:pPr marL="266700" indent="-266700"/>
            <a:r>
              <a:rPr lang="en" dirty="0" smtClean="0"/>
              <a:t>How to start/stop it</a:t>
            </a:r>
          </a:p>
          <a:p>
            <a:pPr marL="266700" indent="-266700"/>
            <a:r>
              <a:rPr lang="en" dirty="0" smtClean="0"/>
              <a:t>How to monitor it</a:t>
            </a:r>
          </a:p>
          <a:p>
            <a:pPr marL="266700" indent="-266700"/>
            <a:r>
              <a:rPr lang="en" dirty="0" smtClean="0"/>
              <a:t>What properties can be configured</a:t>
            </a:r>
          </a:p>
          <a:p>
            <a:pPr marL="179388" indent="-179388"/>
            <a:endParaRPr lang="es-ES_tradnl" dirty="0" smtClean="0"/>
          </a:p>
        </p:txBody>
      </p:sp>
    </p:spTree>
    <p:extLst>
      <p:ext uri="{BB962C8B-B14F-4D97-AF65-F5344CB8AC3E}">
        <p14:creationId xmlns:p14="http://schemas.microsoft.com/office/powerpoint/2010/main" val="146338933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Job</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Spec: describes the job specification (package’s dependencies, templates and properties)</a:t>
            </a:r>
          </a:p>
          <a:p>
            <a:pPr marL="179388" indent="-179388"/>
            <a:r>
              <a:rPr lang="en" dirty="0" smtClean="0"/>
              <a:t>Monit: describes how to run the job’s processes</a:t>
            </a:r>
          </a:p>
          <a:p>
            <a:pPr marL="179388" indent="-179388"/>
            <a:r>
              <a:rPr lang="en" dirty="0" smtClean="0"/>
              <a:t>Templates: control scripts, configuration files, …</a:t>
            </a:r>
          </a:p>
        </p:txBody>
      </p:sp>
    </p:spTree>
    <p:extLst>
      <p:ext uri="{BB962C8B-B14F-4D97-AF65-F5344CB8AC3E}">
        <p14:creationId xmlns:p14="http://schemas.microsoft.com/office/powerpoint/2010/main" val="120653100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6-01-12 at 12.4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24" y="1129141"/>
            <a:ext cx="4356100" cy="2654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4" name="CuadroTexto 3"/>
          <p:cNvSpPr txBox="1"/>
          <p:nvPr/>
        </p:nvSpPr>
        <p:spPr>
          <a:xfrm>
            <a:off x="5799484" y="1299061"/>
            <a:ext cx="973118" cy="307777"/>
          </a:xfrm>
          <a:prstGeom prst="rect">
            <a:avLst/>
          </a:prstGeom>
          <a:noFill/>
        </p:spPr>
        <p:txBody>
          <a:bodyPr wrap="none" rtlCol="0">
            <a:spAutoFit/>
          </a:bodyPr>
          <a:lstStyle/>
          <a:p>
            <a:r>
              <a:rPr lang="es-ES_tradnl" dirty="0" smtClean="0">
                <a:solidFill>
                  <a:schemeClr val="bg1"/>
                </a:solidFill>
              </a:rPr>
              <a:t>Job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403324"/>
            <a:ext cx="1336661"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template</a:t>
            </a:r>
            <a:endParaRPr lang="en" dirty="0">
              <a:solidFill>
                <a:schemeClr val="bg1"/>
              </a:solidFill>
            </a:endParaRPr>
          </a:p>
        </p:txBody>
      </p:sp>
      <p:cxnSp>
        <p:nvCxnSpPr>
          <p:cNvPr id="13" name="Conector recto de flecha 12"/>
          <p:cNvCxnSpPr>
            <a:stCxn id="4" idx="1"/>
          </p:cNvCxnSpPr>
          <p:nvPr/>
        </p:nvCxnSpPr>
        <p:spPr>
          <a:xfrm flipH="1">
            <a:off x="2175821" y="1452950"/>
            <a:ext cx="36236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a:off x="5198424" y="2557213"/>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799484" y="1632074"/>
            <a:ext cx="2520304"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package</a:t>
            </a:r>
            <a:r>
              <a:rPr lang="es-ES_tradnl" dirty="0" smtClean="0">
                <a:solidFill>
                  <a:schemeClr val="bg1"/>
                </a:solidFill>
              </a:rPr>
              <a:t> </a:t>
            </a:r>
            <a:r>
              <a:rPr lang="es-ES_tradnl" dirty="0" err="1" smtClean="0">
                <a:solidFill>
                  <a:schemeClr val="bg1"/>
                </a:solidFill>
              </a:rPr>
              <a:t>dependencies</a:t>
            </a:r>
            <a:endParaRPr lang="en" dirty="0">
              <a:solidFill>
                <a:schemeClr val="bg1"/>
              </a:solidFill>
            </a:endParaRPr>
          </a:p>
        </p:txBody>
      </p:sp>
      <p:cxnSp>
        <p:nvCxnSpPr>
          <p:cNvPr id="21" name="Conector recto de flecha 20"/>
          <p:cNvCxnSpPr>
            <a:stCxn id="17" idx="1"/>
          </p:cNvCxnSpPr>
          <p:nvPr/>
        </p:nvCxnSpPr>
        <p:spPr>
          <a:xfrm flipH="1">
            <a:off x="2566581" y="1785963"/>
            <a:ext cx="3232903" cy="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208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2 at 12.4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0" y="1420380"/>
            <a:ext cx="6121400" cy="2019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8" name="CuadroTexto 7"/>
          <p:cNvSpPr txBox="1"/>
          <p:nvPr/>
        </p:nvSpPr>
        <p:spPr>
          <a:xfrm>
            <a:off x="6563242" y="1657275"/>
            <a:ext cx="1362172"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cxnSp>
        <p:nvCxnSpPr>
          <p:cNvPr id="15" name="Conector recto de flecha 14"/>
          <p:cNvCxnSpPr>
            <a:stCxn id="8" idx="1"/>
          </p:cNvCxnSpPr>
          <p:nvPr/>
        </p:nvCxnSpPr>
        <p:spPr>
          <a:xfrm flipH="1">
            <a:off x="1829466" y="1811164"/>
            <a:ext cx="4733776" cy="62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6559141" y="1891848"/>
            <a:ext cx="1781294"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description</a:t>
            </a:r>
            <a:endParaRPr lang="en" dirty="0">
              <a:solidFill>
                <a:schemeClr val="bg1"/>
              </a:solidFill>
            </a:endParaRPr>
          </a:p>
        </p:txBody>
      </p:sp>
      <p:cxnSp>
        <p:nvCxnSpPr>
          <p:cNvPr id="14" name="Conector recto de flecha 13"/>
          <p:cNvCxnSpPr>
            <a:stCxn id="12" idx="1"/>
          </p:cNvCxnSpPr>
          <p:nvPr/>
        </p:nvCxnSpPr>
        <p:spPr>
          <a:xfrm flipH="1">
            <a:off x="5958081" y="2045737"/>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6563242" y="2152244"/>
            <a:ext cx="1931200"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default </a:t>
            </a:r>
            <a:r>
              <a:rPr lang="es-ES_tradnl" dirty="0" err="1" smtClean="0">
                <a:solidFill>
                  <a:schemeClr val="bg1"/>
                </a:solidFill>
              </a:rPr>
              <a:t>value</a:t>
            </a:r>
            <a:endParaRPr lang="en" dirty="0">
              <a:solidFill>
                <a:schemeClr val="bg1"/>
              </a:solidFill>
            </a:endParaRPr>
          </a:p>
        </p:txBody>
      </p:sp>
      <p:cxnSp>
        <p:nvCxnSpPr>
          <p:cNvPr id="19" name="Conector recto de flecha 18"/>
          <p:cNvCxnSpPr>
            <a:stCxn id="18" idx="1"/>
          </p:cNvCxnSpPr>
          <p:nvPr/>
        </p:nvCxnSpPr>
        <p:spPr>
          <a:xfrm flipH="1">
            <a:off x="2149179" y="2306133"/>
            <a:ext cx="44140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29901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320039"/>
            <a:ext cx="8731802"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999919"/>
            <a:ext cx="8410574" cy="34621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chemeClr val="lt2"/>
              </a:buClr>
              <a:buSzPct val="25000"/>
              <a:buFont typeface="Arial"/>
              <a:buNone/>
            </a:pPr>
            <a:r>
              <a:rPr lang="en-US" sz="1960">
                <a:solidFill>
                  <a:schemeClr val="lt2"/>
                </a:solidFill>
                <a:latin typeface="Arial"/>
                <a:ea typeface="Arial"/>
                <a:cs typeface="Arial"/>
                <a:sym typeface="Arial"/>
              </a:rPr>
              <a:t>Consistent, Reliable, Scalable, Secure</a:t>
            </a:r>
          </a:p>
        </p:txBody>
      </p:sp>
      <p:sp>
        <p:nvSpPr>
          <p:cNvPr id="1333" name="Shape 1333"/>
          <p:cNvSpPr txBox="1"/>
          <p:nvPr/>
        </p:nvSpPr>
        <p:spPr>
          <a:xfrm>
            <a:off x="4950371" y="1923393"/>
            <a:ext cx="3861603" cy="2139050"/>
          </a:xfrm>
          <a:prstGeom prst="rect">
            <a:avLst/>
          </a:prstGeom>
          <a:noFill/>
          <a:ln>
            <a:noFill/>
          </a:ln>
        </p:spPr>
        <p:txBody>
          <a:bodyPr lIns="91425" tIns="45700" rIns="91425" bIns="45700" anchor="t" anchorCtr="0">
            <a:noAutofit/>
          </a:bodyPr>
          <a:lstStyle/>
          <a:p>
            <a:pPr marL="179388" marR="0" lvl="0" indent="-179388" algn="l" rtl="0">
              <a:spcBef>
                <a:spcPts val="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Checks against “desired </a:t>
            </a:r>
            <a:r>
              <a:rPr lang="en-US" sz="1800" dirty="0" smtClean="0">
                <a:solidFill>
                  <a:srgbClr val="F5F5F5"/>
                </a:solidFill>
                <a:latin typeface="Arial"/>
                <a:ea typeface="Arial"/>
                <a:cs typeface="Arial"/>
                <a:sym typeface="Arial"/>
              </a:rPr>
              <a:t>state” </a:t>
            </a:r>
            <a:r>
              <a:rPr lang="en-US" sz="1800" dirty="0">
                <a:solidFill>
                  <a:srgbClr val="F5F5F5"/>
                </a:solidFill>
                <a:latin typeface="Arial"/>
                <a:ea typeface="Arial"/>
                <a:cs typeface="Arial"/>
                <a:sym typeface="Arial"/>
              </a:rPr>
              <a:t>to return consistency</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No ad hoc automation burden</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Manage services, not servers</a:t>
            </a:r>
          </a:p>
          <a:p>
            <a:pPr marL="179388" marR="0" lvl="0" indent="-179388" algn="l" rtl="0">
              <a:spcBef>
                <a:spcPts val="360"/>
              </a:spcBef>
              <a:buClr>
                <a:schemeClr val="lt1"/>
              </a:buClr>
              <a:buSzPct val="100000"/>
              <a:buFont typeface="Noto Sans Symbols"/>
              <a:buChar char="▪"/>
            </a:pPr>
            <a:r>
              <a:rPr lang="en-US" sz="1800" dirty="0" smtClean="0">
                <a:solidFill>
                  <a:srgbClr val="F5F5F5"/>
                </a:solidFill>
                <a:latin typeface="Arial"/>
                <a:ea typeface="Arial"/>
                <a:cs typeface="Arial"/>
                <a:sym typeface="Arial"/>
              </a:rPr>
              <a:t>Self </a:t>
            </a:r>
            <a:r>
              <a:rPr lang="en-US" sz="1800" dirty="0">
                <a:solidFill>
                  <a:srgbClr val="F5F5F5"/>
                </a:solidFill>
                <a:latin typeface="Arial"/>
                <a:ea typeface="Arial"/>
                <a:cs typeface="Arial"/>
                <a:sym typeface="Arial"/>
              </a:rPr>
              <a:t>Healing</a:t>
            </a:r>
          </a:p>
        </p:txBody>
      </p:sp>
      <p:sp>
        <p:nvSpPr>
          <p:cNvPr id="1334" name="Shape 1334"/>
          <p:cNvSpPr/>
          <p:nvPr/>
        </p:nvSpPr>
        <p:spPr>
          <a:xfrm>
            <a:off x="673099"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Provision</a:t>
            </a:r>
          </a:p>
        </p:txBody>
      </p:sp>
      <p:sp>
        <p:nvSpPr>
          <p:cNvPr id="1335" name="Shape 1335"/>
          <p:cNvSpPr/>
          <p:nvPr/>
        </p:nvSpPr>
        <p:spPr>
          <a:xfrm>
            <a:off x="2975511"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Deploy and Configure</a:t>
            </a:r>
          </a:p>
        </p:txBody>
      </p:sp>
      <p:sp>
        <p:nvSpPr>
          <p:cNvPr id="1336" name="Shape 1336"/>
          <p:cNvSpPr/>
          <p:nvPr/>
        </p:nvSpPr>
        <p:spPr>
          <a:xfrm>
            <a:off x="2975511"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Monitor and Detect</a:t>
            </a:r>
          </a:p>
        </p:txBody>
      </p:sp>
      <p:sp>
        <p:nvSpPr>
          <p:cNvPr id="1337" name="Shape 1337"/>
          <p:cNvSpPr/>
          <p:nvPr/>
        </p:nvSpPr>
        <p:spPr>
          <a:xfrm>
            <a:off x="673099"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Re-mediate</a:t>
            </a:r>
          </a:p>
        </p:txBody>
      </p:sp>
      <p:cxnSp>
        <p:nvCxnSpPr>
          <p:cNvPr id="1338" name="Shape 1338"/>
          <p:cNvCxnSpPr/>
          <p:nvPr/>
        </p:nvCxnSpPr>
        <p:spPr>
          <a:xfrm>
            <a:off x="1842174" y="1988865"/>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2541727"/>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2567466"/>
            <a:ext cx="0" cy="8769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73" y="3971575"/>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2488140"/>
            <a:ext cx="822960" cy="73151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chemeClr val="accent1"/>
              </a:buClr>
              <a:buSzPct val="25000"/>
              <a:buFont typeface="Arial"/>
              <a:buNone/>
            </a:pPr>
            <a:r>
              <a:rPr lang="en-US" sz="1100" b="0" i="0" u="none" strike="noStrike" cap="none">
                <a:solidFill>
                  <a:schemeClr val="accent1"/>
                </a:solidFill>
                <a:latin typeface="Arial"/>
                <a:ea typeface="Arial"/>
                <a:cs typeface="Arial"/>
                <a:sym typeface="Arial"/>
              </a:rPr>
              <a:t>Current</a:t>
            </a:r>
          </a:p>
          <a:p>
            <a:pPr marL="0" marR="0" lvl="0" indent="0" algn="ctr" rtl="0">
              <a:spcBef>
                <a:spcPts val="0"/>
              </a:spcBef>
              <a:buClr>
                <a:schemeClr val="accent1"/>
              </a:buClr>
              <a:buSzPct val="25000"/>
              <a:buFont typeface="Source Sans Pro"/>
              <a:buNone/>
            </a:pPr>
            <a:r>
              <a:rPr lang="en-US" sz="1100">
                <a:solidFill>
                  <a:schemeClr val="accent1"/>
                </a:solidFill>
                <a:latin typeface="Source Sans Pro"/>
                <a:ea typeface="Source Sans Pro"/>
                <a:cs typeface="Source Sans Pro"/>
                <a:sym typeface="Source Sans Pro"/>
              </a:rPr>
              <a:t>State</a:t>
            </a:r>
          </a:p>
        </p:txBody>
      </p:sp>
      <p:sp>
        <p:nvSpPr>
          <p:cNvPr id="1343" name="Shape 1343"/>
          <p:cNvSpPr/>
          <p:nvPr/>
        </p:nvSpPr>
        <p:spPr>
          <a:xfrm>
            <a:off x="2292007" y="2841400"/>
            <a:ext cx="822960" cy="731235"/>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138A7E"/>
              </a:buClr>
              <a:buSzPct val="25000"/>
              <a:buFont typeface="Arial"/>
              <a:buNone/>
            </a:pPr>
            <a:r>
              <a:rPr lang="en-US" sz="1100" b="0" i="0" u="none" strike="noStrike" cap="none">
                <a:solidFill>
                  <a:srgbClr val="138A7E"/>
                </a:solidFill>
                <a:latin typeface="Arial"/>
                <a:ea typeface="Arial"/>
                <a:cs typeface="Arial"/>
                <a:sym typeface="Arial"/>
              </a:rPr>
              <a:t>Desired</a:t>
            </a:r>
          </a:p>
          <a:p>
            <a:pPr marL="0" marR="0" lvl="0" indent="0" algn="ctr" rtl="0">
              <a:spcBef>
                <a:spcPts val="0"/>
              </a:spcBef>
              <a:buClr>
                <a:srgbClr val="138A7E"/>
              </a:buClr>
              <a:buSzPct val="25000"/>
              <a:buFont typeface="Source Sans Pro"/>
              <a:buNone/>
            </a:pPr>
            <a:r>
              <a:rPr lang="en-US" sz="1100">
                <a:solidFill>
                  <a:srgbClr val="138A7E"/>
                </a:solidFill>
                <a:latin typeface="Source Sans Pro"/>
                <a:ea typeface="Source Sans Pro"/>
                <a:cs typeface="Source Sans Pro"/>
                <a:sym typeface="Source Sans Pro"/>
              </a:rPr>
              <a:t>State</a:t>
            </a:r>
          </a:p>
        </p:txBody>
      </p:sp>
    </p:spTree>
    <p:extLst>
      <p:ext uri="{BB962C8B-B14F-4D97-AF65-F5344CB8AC3E}">
        <p14:creationId xmlns:p14="http://schemas.microsoft.com/office/powerpoint/2010/main" val="39283186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5" name="Imagen 4" descr="Screen Shot 2016-01-10 at 11.21.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0" y="1606838"/>
            <a:ext cx="5969000" cy="1079500"/>
          </a:xfrm>
          <a:prstGeom prst="rect">
            <a:avLst/>
          </a:prstGeom>
        </p:spPr>
      </p:pic>
      <p:sp>
        <p:nvSpPr>
          <p:cNvPr id="4" name="CuadroTexto 3"/>
          <p:cNvSpPr txBox="1"/>
          <p:nvPr/>
        </p:nvSpPr>
        <p:spPr>
          <a:xfrm>
            <a:off x="5799484" y="1299061"/>
            <a:ext cx="2369960"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monitor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6" name="CuadroTexto 5"/>
          <p:cNvSpPr txBox="1"/>
          <p:nvPr/>
        </p:nvSpPr>
        <p:spPr>
          <a:xfrm>
            <a:off x="1706812" y="3174473"/>
            <a:ext cx="2220405" cy="307777"/>
          </a:xfrm>
          <a:prstGeom prst="rect">
            <a:avLst/>
          </a:prstGeom>
          <a:noFill/>
        </p:spPr>
        <p:txBody>
          <a:bodyPr wrap="none" rtlCol="0">
            <a:spAutoFit/>
          </a:bodyPr>
          <a:lstStyle/>
          <a:p>
            <a:r>
              <a:rPr lang="es-ES_tradnl" dirty="0" err="1" smtClean="0">
                <a:solidFill>
                  <a:schemeClr val="bg1"/>
                </a:solidFill>
              </a:rPr>
              <a:t>Ownership</a:t>
            </a:r>
            <a:r>
              <a:rPr lang="es-ES_tradnl" dirty="0" smtClean="0">
                <a:solidFill>
                  <a:schemeClr val="bg1"/>
                </a:solidFill>
              </a:rPr>
              <a:t> of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7" name="CuadroTexto 6"/>
          <p:cNvSpPr txBox="1"/>
          <p:nvPr/>
        </p:nvSpPr>
        <p:spPr>
          <a:xfrm>
            <a:off x="3074471" y="1069557"/>
            <a:ext cx="1332191" cy="307777"/>
          </a:xfrm>
          <a:prstGeom prst="rect">
            <a:avLst/>
          </a:prstGeom>
          <a:noFill/>
        </p:spPr>
        <p:txBody>
          <a:bodyPr wrap="none" rtlCol="0">
            <a:spAutoFit/>
          </a:bodyPr>
          <a:lstStyle/>
          <a:p>
            <a:r>
              <a:rPr lang="es-ES_tradnl" dirty="0" err="1" smtClean="0">
                <a:solidFill>
                  <a:schemeClr val="bg1"/>
                </a:solidFill>
              </a:rPr>
              <a:t>Process</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823684"/>
            <a:ext cx="2509696"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a:t>
            </a:r>
            <a:r>
              <a:rPr lang="es-ES_tradnl" dirty="0" err="1" smtClean="0">
                <a:solidFill>
                  <a:schemeClr val="bg1"/>
                </a:solidFill>
              </a:rPr>
              <a:t>start</a:t>
            </a:r>
            <a:r>
              <a:rPr lang="es-ES_tradnl" dirty="0" smtClean="0">
                <a:solidFill>
                  <a:schemeClr val="bg1"/>
                </a:solidFill>
              </a:rPr>
              <a:t>/stop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cxnSp>
        <p:nvCxnSpPr>
          <p:cNvPr id="9" name="Conector recto de flecha 8"/>
          <p:cNvCxnSpPr>
            <a:stCxn id="7" idx="1"/>
          </p:cNvCxnSpPr>
          <p:nvPr/>
        </p:nvCxnSpPr>
        <p:spPr>
          <a:xfrm flipH="1">
            <a:off x="2406725" y="1223446"/>
            <a:ext cx="667746" cy="383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flipV="1">
            <a:off x="1474230" y="2753266"/>
            <a:ext cx="232582" cy="575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4" idx="1"/>
          </p:cNvCxnSpPr>
          <p:nvPr/>
        </p:nvCxnSpPr>
        <p:spPr>
          <a:xfrm flipH="1">
            <a:off x="5319661" y="1452950"/>
            <a:ext cx="479823" cy="332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flipV="1">
            <a:off x="5506160" y="2540110"/>
            <a:ext cx="293324" cy="43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870680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Templates</a:t>
            </a:r>
            <a:endParaRPr lang="en" dirty="0">
              <a:solidFill>
                <a:srgbClr val="138A7E"/>
              </a:solidFill>
            </a:endParaRPr>
          </a:p>
        </p:txBody>
      </p:sp>
      <p:pic>
        <p:nvPicPr>
          <p:cNvPr id="3" name="Imagen 2" descr="Screen Shot 2016-01-12 at 12.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99" y="933119"/>
            <a:ext cx="3375045" cy="3641964"/>
          </a:xfrm>
          <a:prstGeom prst="rect">
            <a:avLst/>
          </a:prstGeom>
        </p:spPr>
      </p:pic>
    </p:spTree>
    <p:extLst>
      <p:ext uri="{BB962C8B-B14F-4D97-AF65-F5344CB8AC3E}">
        <p14:creationId xmlns:p14="http://schemas.microsoft.com/office/powerpoint/2010/main" val="279666281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Special scripts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smtClean="0">
                <a:solidFill>
                  <a:schemeClr val="accent1"/>
                </a:solidFill>
              </a:rPr>
              <a:t>bin/pre-start</a:t>
            </a:r>
            <a:r>
              <a:rPr lang="en" dirty="0" smtClean="0"/>
              <a:t>: will run before the job is started. This script allows the job to prepare machine and/or persistent data before starting its operation.</a:t>
            </a:r>
          </a:p>
          <a:p>
            <a:pPr marL="179388" indent="-179388"/>
            <a:r>
              <a:rPr lang="en" dirty="0" smtClean="0">
                <a:solidFill>
                  <a:srgbClr val="138A7E"/>
                </a:solidFill>
              </a:rPr>
              <a:t>bin/drain</a:t>
            </a:r>
            <a:r>
              <a:rPr lang="en" dirty="0" smtClean="0"/>
              <a:t>:  will run when the job is restarted or stopped. This script allows the job to clean up and get into a state where it can be safely stopped</a:t>
            </a:r>
          </a:p>
          <a:p>
            <a:pPr marL="179388" indent="-179388"/>
            <a:r>
              <a:rPr lang="es-ES_tradnl" dirty="0" err="1" smtClean="0">
                <a:solidFill>
                  <a:srgbClr val="138A7E"/>
                </a:solidFill>
              </a:rPr>
              <a:t>bin</a:t>
            </a:r>
            <a:r>
              <a:rPr lang="es-ES_tradnl" dirty="0" smtClean="0">
                <a:solidFill>
                  <a:srgbClr val="138A7E"/>
                </a:solidFill>
              </a:rPr>
              <a:t>/</a:t>
            </a:r>
            <a:r>
              <a:rPr lang="es-ES_tradnl" dirty="0" err="1" smtClean="0">
                <a:solidFill>
                  <a:srgbClr val="138A7E"/>
                </a:solidFill>
              </a:rPr>
              <a:t>run</a:t>
            </a:r>
            <a:r>
              <a:rPr lang="en" dirty="0" smtClean="0"/>
              <a:t>:</a:t>
            </a:r>
            <a:r>
              <a:rPr lang="es-ES_tradnl" dirty="0" smtClean="0"/>
              <a:t> </a:t>
            </a:r>
            <a:r>
              <a:rPr lang="es-ES_tradnl" dirty="0" err="1" smtClean="0"/>
              <a:t>will</a:t>
            </a:r>
            <a:r>
              <a:rPr lang="es-ES_tradnl" dirty="0" smtClean="0"/>
              <a:t> </a:t>
            </a:r>
            <a:r>
              <a:rPr lang="es-ES_tradnl" dirty="0" err="1" smtClean="0"/>
              <a:t>run</a:t>
            </a:r>
            <a:r>
              <a:rPr lang="es-ES_tradnl" dirty="0" smtClean="0"/>
              <a:t> a </a:t>
            </a:r>
            <a:r>
              <a:rPr lang="es-ES_tradnl" dirty="0" err="1" smtClean="0"/>
              <a:t>job’s</a:t>
            </a:r>
            <a:r>
              <a:rPr lang="es-ES_tradnl" dirty="0" smtClean="0"/>
              <a:t> </a:t>
            </a:r>
            <a:r>
              <a:rPr lang="es-ES_tradnl" dirty="0" err="1" smtClean="0"/>
              <a:t>errand</a:t>
            </a:r>
            <a:endParaRPr lang="en" dirty="0" smtClean="0"/>
          </a:p>
        </p:txBody>
      </p:sp>
    </p:spTree>
    <p:extLst>
      <p:ext uri="{BB962C8B-B14F-4D97-AF65-F5344CB8AC3E}">
        <p14:creationId xmlns:p14="http://schemas.microsoft.com/office/powerpoint/2010/main" val="3045717707"/>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Anatomy of a BOSH release</a:t>
            </a:r>
            <a:endParaRPr lang="en" dirty="0">
              <a:solidFill>
                <a:srgbClr val="138A7E"/>
              </a:solidFill>
            </a:endParaRPr>
          </a:p>
        </p:txBody>
      </p:sp>
      <p:pic>
        <p:nvPicPr>
          <p:cNvPr id="6" name="Shape 451"/>
          <p:cNvPicPr preferRelativeResize="0"/>
          <p:nvPr/>
        </p:nvPicPr>
        <p:blipFill rotWithShape="1">
          <a:blip r:embed="rId3">
            <a:alphaModFix/>
          </a:blip>
          <a:srcRect/>
          <a:stretch/>
        </p:blipFill>
        <p:spPr>
          <a:xfrm>
            <a:off x="966863" y="976693"/>
            <a:ext cx="6672331" cy="3627122"/>
          </a:xfrm>
          <a:prstGeom prst="rect">
            <a:avLst/>
          </a:prstGeom>
          <a:noFill/>
          <a:ln>
            <a:noFill/>
          </a:ln>
        </p:spPr>
      </p:pic>
      <p:sp>
        <p:nvSpPr>
          <p:cNvPr id="7" name="Shape 453"/>
          <p:cNvSpPr/>
          <p:nvPr/>
        </p:nvSpPr>
        <p:spPr>
          <a:xfrm>
            <a:off x="1097571" y="3058912"/>
            <a:ext cx="847288"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8" name="Shape 454"/>
          <p:cNvSpPr/>
          <p:nvPr/>
        </p:nvSpPr>
        <p:spPr>
          <a:xfrm>
            <a:off x="2026456" y="3117794"/>
            <a:ext cx="665806" cy="34143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Packages</a:t>
            </a:r>
          </a:p>
        </p:txBody>
      </p:sp>
      <p:pic>
        <p:nvPicPr>
          <p:cNvPr id="9" name="Shape 455"/>
          <p:cNvPicPr preferRelativeResize="0"/>
          <p:nvPr/>
        </p:nvPicPr>
        <p:blipFill rotWithShape="1">
          <a:blip r:embed="rId4">
            <a:alphaModFix/>
          </a:blip>
          <a:srcRect/>
          <a:stretch/>
        </p:blipFill>
        <p:spPr>
          <a:xfrm>
            <a:off x="1502477" y="3440444"/>
            <a:ext cx="628335" cy="502221"/>
          </a:xfrm>
          <a:prstGeom prst="rect">
            <a:avLst/>
          </a:prstGeom>
          <a:noFill/>
          <a:ln>
            <a:noFill/>
          </a:ln>
        </p:spPr>
      </p:pic>
      <p:pic>
        <p:nvPicPr>
          <p:cNvPr id="10" name="Shape 456"/>
          <p:cNvPicPr preferRelativeResize="0"/>
          <p:nvPr/>
        </p:nvPicPr>
        <p:blipFill rotWithShape="1">
          <a:blip r:embed="rId5">
            <a:alphaModFix/>
          </a:blip>
          <a:srcRect/>
          <a:stretch/>
        </p:blipFill>
        <p:spPr>
          <a:xfrm>
            <a:off x="4120783" y="3699655"/>
            <a:ext cx="645393" cy="580797"/>
          </a:xfrm>
          <a:prstGeom prst="rect">
            <a:avLst/>
          </a:prstGeom>
          <a:noFill/>
          <a:ln>
            <a:noFill/>
          </a:ln>
        </p:spPr>
      </p:pic>
      <p:sp>
        <p:nvSpPr>
          <p:cNvPr id="11" name="Shape 457"/>
          <p:cNvSpPr/>
          <p:nvPr/>
        </p:nvSpPr>
        <p:spPr>
          <a:xfrm>
            <a:off x="3884274" y="3518950"/>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Blobs</a:t>
            </a:r>
          </a:p>
        </p:txBody>
      </p:sp>
      <p:pic>
        <p:nvPicPr>
          <p:cNvPr id="12" name="Shape 458"/>
          <p:cNvPicPr preferRelativeResize="0"/>
          <p:nvPr/>
        </p:nvPicPr>
        <p:blipFill rotWithShape="1">
          <a:blip r:embed="rId5">
            <a:alphaModFix/>
          </a:blip>
          <a:srcRect/>
          <a:stretch/>
        </p:blipFill>
        <p:spPr>
          <a:xfrm>
            <a:off x="4039112" y="3767387"/>
            <a:ext cx="645393" cy="580797"/>
          </a:xfrm>
          <a:prstGeom prst="rect">
            <a:avLst/>
          </a:prstGeom>
          <a:noFill/>
          <a:ln>
            <a:noFill/>
          </a:ln>
        </p:spPr>
      </p:pic>
      <p:pic>
        <p:nvPicPr>
          <p:cNvPr id="13" name="Shape 459"/>
          <p:cNvPicPr preferRelativeResize="0"/>
          <p:nvPr/>
        </p:nvPicPr>
        <p:blipFill rotWithShape="1">
          <a:blip r:embed="rId5">
            <a:alphaModFix/>
          </a:blip>
          <a:srcRect/>
          <a:stretch/>
        </p:blipFill>
        <p:spPr>
          <a:xfrm>
            <a:off x="3971380" y="3835121"/>
            <a:ext cx="645393" cy="580797"/>
          </a:xfrm>
          <a:prstGeom prst="rect">
            <a:avLst/>
          </a:prstGeom>
          <a:noFill/>
          <a:ln>
            <a:noFill/>
          </a:ln>
        </p:spPr>
      </p:pic>
      <p:grpSp>
        <p:nvGrpSpPr>
          <p:cNvPr id="14" name="Shape 460"/>
          <p:cNvGrpSpPr/>
          <p:nvPr/>
        </p:nvGrpSpPr>
        <p:grpSpPr>
          <a:xfrm>
            <a:off x="2375699" y="1084111"/>
            <a:ext cx="1868578" cy="1519248"/>
            <a:chOff x="0" y="0"/>
            <a:chExt cx="2004673" cy="1629900"/>
          </a:xfrm>
        </p:grpSpPr>
        <p:sp>
          <p:nvSpPr>
            <p:cNvPr id="15" name="Shape 461"/>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16" name="Shape 462"/>
            <p:cNvGrpSpPr/>
            <p:nvPr/>
          </p:nvGrpSpPr>
          <p:grpSpPr>
            <a:xfrm>
              <a:off x="692005" y="581923"/>
              <a:ext cx="894600" cy="334200"/>
              <a:chOff x="-35922" y="-35922"/>
              <a:chExt cx="894600" cy="334200"/>
            </a:xfrm>
          </p:grpSpPr>
          <p:pic>
            <p:nvPicPr>
              <p:cNvPr id="21" name="Shape 463"/>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22" name="Shape 464"/>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17" name="Shape 465"/>
            <p:cNvGrpSpPr/>
            <p:nvPr/>
          </p:nvGrpSpPr>
          <p:grpSpPr>
            <a:xfrm>
              <a:off x="0" y="486177"/>
              <a:ext cx="1685563" cy="1143723"/>
              <a:chOff x="0" y="0"/>
              <a:chExt cx="1685563" cy="1143723"/>
            </a:xfrm>
          </p:grpSpPr>
          <p:sp>
            <p:nvSpPr>
              <p:cNvPr id="18" name="Shape 46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19" name="Shape 467"/>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0" name="Shape 468"/>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grpSp>
        <p:nvGrpSpPr>
          <p:cNvPr id="23" name="Shape 469"/>
          <p:cNvGrpSpPr/>
          <p:nvPr/>
        </p:nvGrpSpPr>
        <p:grpSpPr>
          <a:xfrm>
            <a:off x="2238946" y="1181102"/>
            <a:ext cx="1868578" cy="1519248"/>
            <a:chOff x="0" y="0"/>
            <a:chExt cx="2004673" cy="1629900"/>
          </a:xfrm>
        </p:grpSpPr>
        <p:sp>
          <p:nvSpPr>
            <p:cNvPr id="24" name="Shape 470"/>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25" name="Shape 471"/>
            <p:cNvGrpSpPr/>
            <p:nvPr/>
          </p:nvGrpSpPr>
          <p:grpSpPr>
            <a:xfrm>
              <a:off x="692005" y="581923"/>
              <a:ext cx="894600" cy="334200"/>
              <a:chOff x="-35922" y="-35922"/>
              <a:chExt cx="894600" cy="334200"/>
            </a:xfrm>
          </p:grpSpPr>
          <p:pic>
            <p:nvPicPr>
              <p:cNvPr id="30" name="Shape 472"/>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31" name="Shape 47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26" name="Shape 474"/>
            <p:cNvGrpSpPr/>
            <p:nvPr/>
          </p:nvGrpSpPr>
          <p:grpSpPr>
            <a:xfrm>
              <a:off x="0" y="486177"/>
              <a:ext cx="1685563" cy="1143723"/>
              <a:chOff x="0" y="0"/>
              <a:chExt cx="1685563" cy="1143723"/>
            </a:xfrm>
          </p:grpSpPr>
          <p:sp>
            <p:nvSpPr>
              <p:cNvPr id="27" name="Shape 47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28" name="Shape 47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9" name="Shape 477"/>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pic>
        <p:nvPicPr>
          <p:cNvPr id="32" name="Shape 478"/>
          <p:cNvPicPr preferRelativeResize="0"/>
          <p:nvPr/>
        </p:nvPicPr>
        <p:blipFill rotWithShape="1">
          <a:blip r:embed="rId4">
            <a:alphaModFix/>
          </a:blip>
          <a:srcRect/>
          <a:stretch/>
        </p:blipFill>
        <p:spPr>
          <a:xfrm>
            <a:off x="2052810" y="3440444"/>
            <a:ext cx="628335" cy="502221"/>
          </a:xfrm>
          <a:prstGeom prst="rect">
            <a:avLst/>
          </a:prstGeom>
          <a:noFill/>
          <a:ln>
            <a:noFill/>
          </a:ln>
        </p:spPr>
      </p:pic>
      <p:pic>
        <p:nvPicPr>
          <p:cNvPr id="33" name="Shape 479"/>
          <p:cNvPicPr preferRelativeResize="0"/>
          <p:nvPr/>
        </p:nvPicPr>
        <p:blipFill rotWithShape="1">
          <a:blip r:embed="rId4">
            <a:alphaModFix/>
          </a:blip>
          <a:srcRect/>
          <a:stretch/>
        </p:blipFill>
        <p:spPr>
          <a:xfrm>
            <a:off x="1769177" y="3563209"/>
            <a:ext cx="628335" cy="502221"/>
          </a:xfrm>
          <a:prstGeom prst="rect">
            <a:avLst/>
          </a:prstGeom>
          <a:noFill/>
          <a:ln>
            <a:noFill/>
          </a:ln>
        </p:spPr>
      </p:pic>
      <p:sp>
        <p:nvSpPr>
          <p:cNvPr id="34" name="Shape 480"/>
          <p:cNvSpPr/>
          <p:nvPr/>
        </p:nvSpPr>
        <p:spPr>
          <a:xfrm>
            <a:off x="2502953" y="2699194"/>
            <a:ext cx="310111" cy="393721"/>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5" name="Shape 481"/>
          <p:cNvSpPr/>
          <p:nvPr/>
        </p:nvSpPr>
        <p:spPr>
          <a:xfrm>
            <a:off x="1890129" y="2767952"/>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6" name="Shape 482"/>
          <p:cNvSpPr/>
          <p:nvPr/>
        </p:nvSpPr>
        <p:spPr>
          <a:xfrm>
            <a:off x="1826236" y="3977282"/>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7" name="Shape 483"/>
          <p:cNvSpPr/>
          <p:nvPr/>
        </p:nvSpPr>
        <p:spPr>
          <a:xfrm>
            <a:off x="2620126" y="3321532"/>
            <a:ext cx="1546650" cy="614632"/>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8" name="Shape 484"/>
          <p:cNvSpPr/>
          <p:nvPr/>
        </p:nvSpPr>
        <p:spPr>
          <a:xfrm>
            <a:off x="2659730" y="3563227"/>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9" name="Shape 485"/>
          <p:cNvSpPr/>
          <p:nvPr/>
        </p:nvSpPr>
        <p:spPr>
          <a:xfrm>
            <a:off x="1513529" y="4334484"/>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40" name="Shape 486"/>
          <p:cNvSpPr/>
          <p:nvPr/>
        </p:nvSpPr>
        <p:spPr>
          <a:xfrm>
            <a:off x="937851" y="31121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Packaging</a:t>
            </a:r>
          </a:p>
        </p:txBody>
      </p:sp>
      <p:sp>
        <p:nvSpPr>
          <p:cNvPr id="41" name="Shape 487"/>
          <p:cNvSpPr/>
          <p:nvPr/>
        </p:nvSpPr>
        <p:spPr>
          <a:xfrm>
            <a:off x="1044513" y="32772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Pre-Packaging</a:t>
            </a:r>
          </a:p>
        </p:txBody>
      </p:sp>
      <p:sp>
        <p:nvSpPr>
          <p:cNvPr id="42" name="Shape 488"/>
          <p:cNvSpPr/>
          <p:nvPr/>
        </p:nvSpPr>
        <p:spPr>
          <a:xfrm>
            <a:off x="767337" y="2819642"/>
            <a:ext cx="979274" cy="21308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Scripts:</a:t>
            </a:r>
          </a:p>
        </p:txBody>
      </p:sp>
      <p:grpSp>
        <p:nvGrpSpPr>
          <p:cNvPr id="43" name="Shape 489"/>
          <p:cNvGrpSpPr/>
          <p:nvPr/>
        </p:nvGrpSpPr>
        <p:grpSpPr>
          <a:xfrm>
            <a:off x="5154828" y="2783087"/>
            <a:ext cx="665807" cy="859050"/>
            <a:chOff x="0" y="0"/>
            <a:chExt cx="714300" cy="921618"/>
          </a:xfrm>
        </p:grpSpPr>
        <p:sp>
          <p:nvSpPr>
            <p:cNvPr id="44" name="Shape 490"/>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300" b="0" i="0" u="none" strike="noStrike" cap="none">
                  <a:solidFill>
                    <a:srgbClr val="F5F5F5"/>
                  </a:solidFill>
                  <a:latin typeface="Arial"/>
                  <a:ea typeface="Arial"/>
                  <a:cs typeface="Arial"/>
                  <a:sym typeface="Arial"/>
                </a:rPr>
                <a:t>src</a:t>
              </a:r>
            </a:p>
          </p:txBody>
        </p:sp>
        <p:pic>
          <p:nvPicPr>
            <p:cNvPr id="45" name="Shape 491"/>
            <p:cNvPicPr preferRelativeResize="0"/>
            <p:nvPr/>
          </p:nvPicPr>
          <p:blipFill rotWithShape="1">
            <a:blip r:embed="rId8">
              <a:alphaModFix/>
            </a:blip>
            <a:srcRect/>
            <a:stretch/>
          </p:blipFill>
          <p:spPr>
            <a:xfrm>
              <a:off x="0" y="207317"/>
              <a:ext cx="714300" cy="714300"/>
            </a:xfrm>
            <a:prstGeom prst="rect">
              <a:avLst/>
            </a:prstGeom>
            <a:noFill/>
            <a:ln>
              <a:noFill/>
            </a:ln>
          </p:spPr>
        </p:pic>
      </p:grpSp>
      <p:grpSp>
        <p:nvGrpSpPr>
          <p:cNvPr id="46" name="Shape 492"/>
          <p:cNvGrpSpPr/>
          <p:nvPr/>
        </p:nvGrpSpPr>
        <p:grpSpPr>
          <a:xfrm>
            <a:off x="1997849" y="1279381"/>
            <a:ext cx="1965741" cy="1519248"/>
            <a:chOff x="-104240" y="0"/>
            <a:chExt cx="2108913" cy="1629900"/>
          </a:xfrm>
        </p:grpSpPr>
        <p:sp>
          <p:nvSpPr>
            <p:cNvPr id="47" name="Shape 493"/>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48" name="Shape 494"/>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a:solidFill>
                    <a:srgbClr val="FFFFFF"/>
                  </a:solidFill>
                  <a:latin typeface="Arial"/>
                  <a:ea typeface="Arial"/>
                  <a:cs typeface="Arial"/>
                  <a:sym typeface="Arial"/>
                </a:rPr>
                <a:t>Job</a:t>
              </a:r>
            </a:p>
          </p:txBody>
        </p:sp>
        <p:grpSp>
          <p:nvGrpSpPr>
            <p:cNvPr id="49" name="Shape 495"/>
            <p:cNvGrpSpPr/>
            <p:nvPr/>
          </p:nvGrpSpPr>
          <p:grpSpPr>
            <a:xfrm>
              <a:off x="692005" y="581923"/>
              <a:ext cx="894600" cy="334200"/>
              <a:chOff x="-35922" y="-35922"/>
              <a:chExt cx="894600" cy="334200"/>
            </a:xfrm>
          </p:grpSpPr>
          <p:pic>
            <p:nvPicPr>
              <p:cNvPr id="54" name="Shape 496"/>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55" name="Shape 497"/>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50" name="Shape 498"/>
            <p:cNvGrpSpPr/>
            <p:nvPr/>
          </p:nvGrpSpPr>
          <p:grpSpPr>
            <a:xfrm>
              <a:off x="0" y="486177"/>
              <a:ext cx="1685563" cy="1143723"/>
              <a:chOff x="0" y="0"/>
              <a:chExt cx="1685563" cy="1143723"/>
            </a:xfrm>
          </p:grpSpPr>
          <p:sp>
            <p:nvSpPr>
              <p:cNvPr id="51" name="Shape 499"/>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100" b="0" i="0" u="none" strike="noStrike" cap="none">
                    <a:solidFill>
                      <a:srgbClr val="FFFFFF"/>
                    </a:solidFill>
                    <a:latin typeface="Arial"/>
                    <a:ea typeface="Arial"/>
                    <a:cs typeface="Arial"/>
                    <a:sym typeface="Arial"/>
                  </a:rPr>
                  <a:t>Monit</a:t>
                </a:r>
              </a:p>
            </p:txBody>
          </p:sp>
          <p:sp>
            <p:nvSpPr>
              <p:cNvPr id="52" name="Shape 500"/>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53" name="Shape 501"/>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sp>
        <p:nvSpPr>
          <p:cNvPr id="56" name="Shape 507"/>
          <p:cNvSpPr/>
          <p:nvPr/>
        </p:nvSpPr>
        <p:spPr>
          <a:xfrm>
            <a:off x="6101493" y="864802"/>
            <a:ext cx="1368524" cy="359608"/>
          </a:xfrm>
          <a:prstGeom prst="rect">
            <a:avLst/>
          </a:prstGeom>
          <a:noFill/>
          <a:ln>
            <a:noFill/>
          </a:ln>
        </p:spPr>
        <p:txBody>
          <a:bodyPr lIns="0" tIns="0" rIns="0" bIns="0" anchor="t" anchorCtr="0">
            <a:noAutofit/>
          </a:bodyPr>
          <a:lstStyle/>
          <a:p>
            <a:pPr marL="0" marR="0" lvl="0" indent="0" algn="r" rtl="0">
              <a:spcBef>
                <a:spcPts val="0"/>
              </a:spcBef>
              <a:buClr>
                <a:srgbClr val="29756E"/>
              </a:buClr>
              <a:buSzPct val="25000"/>
              <a:buFont typeface="Arial"/>
              <a:buNone/>
            </a:pPr>
            <a:r>
              <a:rPr lang="en-US" sz="1600" b="0" i="0" u="none" strike="noStrike" cap="none">
                <a:solidFill>
                  <a:srgbClr val="29756E"/>
                </a:solidFill>
                <a:latin typeface="Arial"/>
                <a:ea typeface="Arial"/>
                <a:cs typeface="Arial"/>
                <a:sym typeface="Arial"/>
              </a:rPr>
              <a:t>Release</a:t>
            </a:r>
          </a:p>
        </p:txBody>
      </p:sp>
      <p:sp>
        <p:nvSpPr>
          <p:cNvPr id="57" name="Shape 508"/>
          <p:cNvSpPr/>
          <p:nvPr/>
        </p:nvSpPr>
        <p:spPr>
          <a:xfrm>
            <a:off x="4220930" y="1706943"/>
            <a:ext cx="1557835"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58" name="Shape 509"/>
          <p:cNvGrpSpPr/>
          <p:nvPr/>
        </p:nvGrpSpPr>
        <p:grpSpPr>
          <a:xfrm>
            <a:off x="5946639" y="1344410"/>
            <a:ext cx="1343654" cy="1087755"/>
            <a:chOff x="0" y="0"/>
            <a:chExt cx="1441517" cy="1166980"/>
          </a:xfrm>
        </p:grpSpPr>
        <p:sp>
          <p:nvSpPr>
            <p:cNvPr id="59" name="Shape 510"/>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0" name="Shape 511"/>
            <p:cNvSpPr/>
            <p:nvPr/>
          </p:nvSpPr>
          <p:spPr>
            <a:xfrm>
              <a:off x="100160" y="5578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200" b="0" i="0" u="none" strike="noStrike" cap="none" dirty="0">
                  <a:solidFill>
                    <a:srgbClr val="FFFFFF"/>
                  </a:solidFill>
                  <a:latin typeface="Arial"/>
                  <a:ea typeface="Arial"/>
                  <a:cs typeface="Arial"/>
                  <a:sym typeface="Arial"/>
                </a:rPr>
                <a:t>Stemcell</a:t>
              </a:r>
            </a:p>
          </p:txBody>
        </p:sp>
        <p:sp>
          <p:nvSpPr>
            <p:cNvPr id="61" name="Shape 512"/>
            <p:cNvSpPr/>
            <p:nvPr/>
          </p:nvSpPr>
          <p:spPr>
            <a:xfrm>
              <a:off x="390917" y="628481"/>
              <a:ext cx="1050599" cy="538499"/>
            </a:xfrm>
            <a:prstGeom prst="rect">
              <a:avLst/>
            </a:prstGeom>
            <a:noFill/>
            <a:ln>
              <a:noFill/>
            </a:ln>
          </p:spPr>
          <p:txBody>
            <a:bodyPr lIns="0" tIns="0" rIns="0" bIns="0" anchor="t" anchorCtr="0">
              <a:noAutofit/>
            </a:bodyPr>
            <a:lstStyle/>
            <a:p>
              <a:pPr marL="0" marR="0" lvl="0" indent="0" algn="ctr" rtl="0">
                <a:spcBef>
                  <a:spcPts val="0"/>
                </a:spcBef>
                <a:buClr>
                  <a:srgbClr val="DDDDDD"/>
                </a:buClr>
                <a:buSzPct val="25000"/>
                <a:buFont typeface="Arial"/>
                <a:buNone/>
              </a:pPr>
              <a:r>
                <a:rPr lang="en-US" sz="1000" b="0" i="0" u="none" strike="noStrike" cap="none">
                  <a:solidFill>
                    <a:srgbClr val="DDDDDD"/>
                  </a:solidFill>
                  <a:latin typeface="Arial"/>
                  <a:ea typeface="Arial"/>
                  <a:cs typeface="Arial"/>
                  <a:sym typeface="Arial"/>
                </a:rPr>
                <a:t>Agent</a:t>
              </a:r>
            </a:p>
          </p:txBody>
        </p:sp>
      </p:grpSp>
      <p:sp>
        <p:nvSpPr>
          <p:cNvPr id="62" name="Shape 513"/>
          <p:cNvSpPr/>
          <p:nvPr/>
        </p:nvSpPr>
        <p:spPr>
          <a:xfrm>
            <a:off x="4604660" y="1847443"/>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Instantiated in runtime based on </a:t>
            </a:r>
          </a:p>
        </p:txBody>
      </p:sp>
      <p:sp>
        <p:nvSpPr>
          <p:cNvPr id="63" name="Shape 514"/>
          <p:cNvSpPr/>
          <p:nvPr/>
        </p:nvSpPr>
        <p:spPr>
          <a:xfrm>
            <a:off x="2840365" y="1575528"/>
            <a:ext cx="979274" cy="50194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Monit script</a:t>
            </a:r>
          </a:p>
        </p:txBody>
      </p:sp>
      <p:sp>
        <p:nvSpPr>
          <p:cNvPr id="64" name="Shape 516"/>
          <p:cNvSpPr/>
          <p:nvPr/>
        </p:nvSpPr>
        <p:spPr>
          <a:xfrm>
            <a:off x="2705856" y="2990438"/>
            <a:ext cx="2723906"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5" name="Shape 517"/>
          <p:cNvSpPr/>
          <p:nvPr/>
        </p:nvSpPr>
        <p:spPr>
          <a:xfrm>
            <a:off x="3774246" y="3009961"/>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Tree>
    <p:extLst>
      <p:ext uri="{BB962C8B-B14F-4D97-AF65-F5344CB8AC3E}">
        <p14:creationId xmlns:p14="http://schemas.microsoft.com/office/powerpoint/2010/main" val="423270256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3181234"/>
          </a:xfrm>
          <a:prstGeom prst="rect">
            <a:avLst/>
          </a:prstGeom>
          <a:noFill/>
          <a:ln>
            <a:noFill/>
          </a:ln>
        </p:spPr>
        <p:txBody>
          <a:bodyPr lIns="91425" tIns="45700" rIns="91425" bIns="45700" anchor="t" anchorCtr="0">
            <a:noAutofit/>
          </a:bodyPr>
          <a:lstStyle/>
          <a:p>
            <a:pPr lvl="0">
              <a:buClr>
                <a:schemeClr val="lt1"/>
              </a:buClr>
              <a:buSzPct val="25000"/>
            </a:pPr>
            <a:r>
              <a:rPr lang="en-US" sz="4000" dirty="0">
                <a:solidFill>
                  <a:schemeClr val="lt1"/>
                </a:solidFill>
                <a:latin typeface="Roboto"/>
                <a:ea typeface="Roboto"/>
                <a:cs typeface="Roboto"/>
                <a:sym typeface="Roboto"/>
              </a:rPr>
              <a:t>Lab: Let’s create our first BOSH release </a:t>
            </a:r>
            <a:r>
              <a:rPr lang="en-US" sz="4000" dirty="0" smtClean="0">
                <a:solidFill>
                  <a:schemeClr val="lt1"/>
                </a:solidFill>
                <a:latin typeface="Roboto"/>
                <a:ea typeface="Roboto"/>
                <a:cs typeface="Roboto"/>
                <a:sym typeface="Roboto"/>
              </a:rPr>
              <a:t>for </a:t>
            </a:r>
            <a:r>
              <a:rPr lang="en-US" sz="4000" dirty="0" err="1" smtClean="0">
                <a:solidFill>
                  <a:schemeClr val="lt1"/>
                </a:solidFill>
                <a:latin typeface="Roboto"/>
                <a:ea typeface="Roboto"/>
                <a:cs typeface="Roboto"/>
                <a:sym typeface="Roboto"/>
              </a:rPr>
              <a:t>Postgres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6301130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Anatomy of a BOSH release</a:t>
            </a:r>
            <a:endParaRPr lang="en" dirty="0">
              <a:solidFill>
                <a:srgbClr val="138A7E"/>
              </a:solidFill>
            </a:endParaRPr>
          </a:p>
        </p:txBody>
      </p:sp>
      <p:pic>
        <p:nvPicPr>
          <p:cNvPr id="6" name="Shape 451"/>
          <p:cNvPicPr preferRelativeResize="0"/>
          <p:nvPr/>
        </p:nvPicPr>
        <p:blipFill rotWithShape="1">
          <a:blip r:embed="rId3">
            <a:alphaModFix/>
          </a:blip>
          <a:srcRect/>
          <a:stretch/>
        </p:blipFill>
        <p:spPr>
          <a:xfrm>
            <a:off x="966863" y="976693"/>
            <a:ext cx="6672331" cy="3627122"/>
          </a:xfrm>
          <a:prstGeom prst="rect">
            <a:avLst/>
          </a:prstGeom>
          <a:noFill/>
          <a:ln>
            <a:noFill/>
          </a:ln>
        </p:spPr>
      </p:pic>
      <p:sp>
        <p:nvSpPr>
          <p:cNvPr id="7" name="Shape 453"/>
          <p:cNvSpPr/>
          <p:nvPr/>
        </p:nvSpPr>
        <p:spPr>
          <a:xfrm>
            <a:off x="1097571" y="3058912"/>
            <a:ext cx="847288"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8" name="Shape 454"/>
          <p:cNvSpPr/>
          <p:nvPr/>
        </p:nvSpPr>
        <p:spPr>
          <a:xfrm>
            <a:off x="2026456" y="3117794"/>
            <a:ext cx="665806" cy="34143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Packages</a:t>
            </a:r>
          </a:p>
        </p:txBody>
      </p:sp>
      <p:pic>
        <p:nvPicPr>
          <p:cNvPr id="9" name="Shape 455"/>
          <p:cNvPicPr preferRelativeResize="0"/>
          <p:nvPr/>
        </p:nvPicPr>
        <p:blipFill rotWithShape="1">
          <a:blip r:embed="rId4">
            <a:alphaModFix/>
          </a:blip>
          <a:srcRect/>
          <a:stretch/>
        </p:blipFill>
        <p:spPr>
          <a:xfrm>
            <a:off x="1502477" y="3440444"/>
            <a:ext cx="628335" cy="502221"/>
          </a:xfrm>
          <a:prstGeom prst="rect">
            <a:avLst/>
          </a:prstGeom>
          <a:noFill/>
          <a:ln>
            <a:noFill/>
          </a:ln>
        </p:spPr>
      </p:pic>
      <p:pic>
        <p:nvPicPr>
          <p:cNvPr id="10" name="Shape 456"/>
          <p:cNvPicPr preferRelativeResize="0"/>
          <p:nvPr/>
        </p:nvPicPr>
        <p:blipFill rotWithShape="1">
          <a:blip r:embed="rId5">
            <a:alphaModFix/>
          </a:blip>
          <a:srcRect/>
          <a:stretch/>
        </p:blipFill>
        <p:spPr>
          <a:xfrm>
            <a:off x="4120783" y="3699655"/>
            <a:ext cx="645393" cy="580797"/>
          </a:xfrm>
          <a:prstGeom prst="rect">
            <a:avLst/>
          </a:prstGeom>
          <a:noFill/>
          <a:ln>
            <a:noFill/>
          </a:ln>
        </p:spPr>
      </p:pic>
      <p:sp>
        <p:nvSpPr>
          <p:cNvPr id="11" name="Shape 457"/>
          <p:cNvSpPr/>
          <p:nvPr/>
        </p:nvSpPr>
        <p:spPr>
          <a:xfrm>
            <a:off x="3884274" y="3518950"/>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Blobs</a:t>
            </a:r>
          </a:p>
        </p:txBody>
      </p:sp>
      <p:pic>
        <p:nvPicPr>
          <p:cNvPr id="12" name="Shape 458"/>
          <p:cNvPicPr preferRelativeResize="0"/>
          <p:nvPr/>
        </p:nvPicPr>
        <p:blipFill rotWithShape="1">
          <a:blip r:embed="rId5">
            <a:alphaModFix/>
          </a:blip>
          <a:srcRect/>
          <a:stretch/>
        </p:blipFill>
        <p:spPr>
          <a:xfrm>
            <a:off x="4039112" y="3767387"/>
            <a:ext cx="645393" cy="580797"/>
          </a:xfrm>
          <a:prstGeom prst="rect">
            <a:avLst/>
          </a:prstGeom>
          <a:noFill/>
          <a:ln>
            <a:noFill/>
          </a:ln>
        </p:spPr>
      </p:pic>
      <p:pic>
        <p:nvPicPr>
          <p:cNvPr id="13" name="Shape 459"/>
          <p:cNvPicPr preferRelativeResize="0"/>
          <p:nvPr/>
        </p:nvPicPr>
        <p:blipFill rotWithShape="1">
          <a:blip r:embed="rId5">
            <a:alphaModFix/>
          </a:blip>
          <a:srcRect/>
          <a:stretch/>
        </p:blipFill>
        <p:spPr>
          <a:xfrm>
            <a:off x="3971380" y="3835121"/>
            <a:ext cx="645393" cy="580797"/>
          </a:xfrm>
          <a:prstGeom prst="rect">
            <a:avLst/>
          </a:prstGeom>
          <a:noFill/>
          <a:ln>
            <a:noFill/>
          </a:ln>
        </p:spPr>
      </p:pic>
      <p:grpSp>
        <p:nvGrpSpPr>
          <p:cNvPr id="14" name="Shape 460"/>
          <p:cNvGrpSpPr/>
          <p:nvPr/>
        </p:nvGrpSpPr>
        <p:grpSpPr>
          <a:xfrm>
            <a:off x="2375699" y="1084111"/>
            <a:ext cx="1868578" cy="1519248"/>
            <a:chOff x="0" y="0"/>
            <a:chExt cx="2004673" cy="1629900"/>
          </a:xfrm>
        </p:grpSpPr>
        <p:sp>
          <p:nvSpPr>
            <p:cNvPr id="15" name="Shape 461"/>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16" name="Shape 462"/>
            <p:cNvGrpSpPr/>
            <p:nvPr/>
          </p:nvGrpSpPr>
          <p:grpSpPr>
            <a:xfrm>
              <a:off x="692005" y="581923"/>
              <a:ext cx="894600" cy="334200"/>
              <a:chOff x="-35922" y="-35922"/>
              <a:chExt cx="894600" cy="334200"/>
            </a:xfrm>
          </p:grpSpPr>
          <p:pic>
            <p:nvPicPr>
              <p:cNvPr id="21" name="Shape 463"/>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22" name="Shape 464"/>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17" name="Shape 465"/>
            <p:cNvGrpSpPr/>
            <p:nvPr/>
          </p:nvGrpSpPr>
          <p:grpSpPr>
            <a:xfrm>
              <a:off x="0" y="486177"/>
              <a:ext cx="1685563" cy="1143723"/>
              <a:chOff x="0" y="0"/>
              <a:chExt cx="1685563" cy="1143723"/>
            </a:xfrm>
          </p:grpSpPr>
          <p:sp>
            <p:nvSpPr>
              <p:cNvPr id="18" name="Shape 46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19" name="Shape 467"/>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0" name="Shape 468"/>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grpSp>
        <p:nvGrpSpPr>
          <p:cNvPr id="23" name="Shape 469"/>
          <p:cNvGrpSpPr/>
          <p:nvPr/>
        </p:nvGrpSpPr>
        <p:grpSpPr>
          <a:xfrm>
            <a:off x="2238946" y="1181102"/>
            <a:ext cx="1868578" cy="1519248"/>
            <a:chOff x="0" y="0"/>
            <a:chExt cx="2004673" cy="1629900"/>
          </a:xfrm>
        </p:grpSpPr>
        <p:sp>
          <p:nvSpPr>
            <p:cNvPr id="24" name="Shape 470"/>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25" name="Shape 471"/>
            <p:cNvGrpSpPr/>
            <p:nvPr/>
          </p:nvGrpSpPr>
          <p:grpSpPr>
            <a:xfrm>
              <a:off x="692005" y="581923"/>
              <a:ext cx="894600" cy="334200"/>
              <a:chOff x="-35922" y="-35922"/>
              <a:chExt cx="894600" cy="334200"/>
            </a:xfrm>
          </p:grpSpPr>
          <p:pic>
            <p:nvPicPr>
              <p:cNvPr id="30" name="Shape 472"/>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31" name="Shape 47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26" name="Shape 474"/>
            <p:cNvGrpSpPr/>
            <p:nvPr/>
          </p:nvGrpSpPr>
          <p:grpSpPr>
            <a:xfrm>
              <a:off x="0" y="486177"/>
              <a:ext cx="1685563" cy="1143723"/>
              <a:chOff x="0" y="0"/>
              <a:chExt cx="1685563" cy="1143723"/>
            </a:xfrm>
          </p:grpSpPr>
          <p:sp>
            <p:nvSpPr>
              <p:cNvPr id="27" name="Shape 47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28" name="Shape 47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9" name="Shape 477"/>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pic>
        <p:nvPicPr>
          <p:cNvPr id="32" name="Shape 478"/>
          <p:cNvPicPr preferRelativeResize="0"/>
          <p:nvPr/>
        </p:nvPicPr>
        <p:blipFill rotWithShape="1">
          <a:blip r:embed="rId4">
            <a:alphaModFix/>
          </a:blip>
          <a:srcRect/>
          <a:stretch/>
        </p:blipFill>
        <p:spPr>
          <a:xfrm>
            <a:off x="2052810" y="3440444"/>
            <a:ext cx="628335" cy="502221"/>
          </a:xfrm>
          <a:prstGeom prst="rect">
            <a:avLst/>
          </a:prstGeom>
          <a:noFill/>
          <a:ln>
            <a:noFill/>
          </a:ln>
        </p:spPr>
      </p:pic>
      <p:pic>
        <p:nvPicPr>
          <p:cNvPr id="33" name="Shape 479"/>
          <p:cNvPicPr preferRelativeResize="0"/>
          <p:nvPr/>
        </p:nvPicPr>
        <p:blipFill rotWithShape="1">
          <a:blip r:embed="rId4">
            <a:alphaModFix/>
          </a:blip>
          <a:srcRect/>
          <a:stretch/>
        </p:blipFill>
        <p:spPr>
          <a:xfrm>
            <a:off x="1769177" y="3563209"/>
            <a:ext cx="628335" cy="502221"/>
          </a:xfrm>
          <a:prstGeom prst="rect">
            <a:avLst/>
          </a:prstGeom>
          <a:noFill/>
          <a:ln>
            <a:noFill/>
          </a:ln>
        </p:spPr>
      </p:pic>
      <p:sp>
        <p:nvSpPr>
          <p:cNvPr id="34" name="Shape 480"/>
          <p:cNvSpPr/>
          <p:nvPr/>
        </p:nvSpPr>
        <p:spPr>
          <a:xfrm>
            <a:off x="2502953" y="2699194"/>
            <a:ext cx="310111" cy="393721"/>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5" name="Shape 481"/>
          <p:cNvSpPr/>
          <p:nvPr/>
        </p:nvSpPr>
        <p:spPr>
          <a:xfrm>
            <a:off x="1890129" y="2767952"/>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6" name="Shape 482"/>
          <p:cNvSpPr/>
          <p:nvPr/>
        </p:nvSpPr>
        <p:spPr>
          <a:xfrm>
            <a:off x="1826236" y="3977282"/>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7" name="Shape 483"/>
          <p:cNvSpPr/>
          <p:nvPr/>
        </p:nvSpPr>
        <p:spPr>
          <a:xfrm>
            <a:off x="2620126" y="3321532"/>
            <a:ext cx="1546650" cy="614632"/>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8" name="Shape 484"/>
          <p:cNvSpPr/>
          <p:nvPr/>
        </p:nvSpPr>
        <p:spPr>
          <a:xfrm>
            <a:off x="2659730" y="3563227"/>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9" name="Shape 485"/>
          <p:cNvSpPr/>
          <p:nvPr/>
        </p:nvSpPr>
        <p:spPr>
          <a:xfrm>
            <a:off x="1513529" y="4334484"/>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40" name="Shape 486"/>
          <p:cNvSpPr/>
          <p:nvPr/>
        </p:nvSpPr>
        <p:spPr>
          <a:xfrm>
            <a:off x="937851" y="31121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dirty="0">
                <a:solidFill>
                  <a:srgbClr val="F5F5F5"/>
                </a:solidFill>
                <a:latin typeface="Arial"/>
                <a:ea typeface="Arial"/>
                <a:cs typeface="Arial"/>
                <a:sym typeface="Arial"/>
              </a:rPr>
              <a:t>Packaging</a:t>
            </a:r>
          </a:p>
        </p:txBody>
      </p:sp>
      <p:sp>
        <p:nvSpPr>
          <p:cNvPr id="41" name="Shape 487"/>
          <p:cNvSpPr/>
          <p:nvPr/>
        </p:nvSpPr>
        <p:spPr>
          <a:xfrm>
            <a:off x="1044513" y="32772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Pre-Packaging</a:t>
            </a:r>
          </a:p>
        </p:txBody>
      </p:sp>
      <p:sp>
        <p:nvSpPr>
          <p:cNvPr id="42" name="Shape 488"/>
          <p:cNvSpPr/>
          <p:nvPr/>
        </p:nvSpPr>
        <p:spPr>
          <a:xfrm>
            <a:off x="767337" y="2819642"/>
            <a:ext cx="979274" cy="21308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dirty="0">
                <a:solidFill>
                  <a:srgbClr val="F5F5F5"/>
                </a:solidFill>
                <a:latin typeface="Arial"/>
                <a:ea typeface="Arial"/>
                <a:cs typeface="Arial"/>
                <a:sym typeface="Arial"/>
              </a:rPr>
              <a:t>Scripts:</a:t>
            </a:r>
          </a:p>
        </p:txBody>
      </p:sp>
      <p:grpSp>
        <p:nvGrpSpPr>
          <p:cNvPr id="43" name="Shape 489"/>
          <p:cNvGrpSpPr/>
          <p:nvPr/>
        </p:nvGrpSpPr>
        <p:grpSpPr>
          <a:xfrm>
            <a:off x="5154828" y="2783087"/>
            <a:ext cx="665807" cy="859050"/>
            <a:chOff x="0" y="0"/>
            <a:chExt cx="714300" cy="921618"/>
          </a:xfrm>
        </p:grpSpPr>
        <p:sp>
          <p:nvSpPr>
            <p:cNvPr id="44" name="Shape 490"/>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300" b="0" i="0" u="none" strike="noStrike" cap="none">
                  <a:solidFill>
                    <a:srgbClr val="F5F5F5"/>
                  </a:solidFill>
                  <a:latin typeface="Arial"/>
                  <a:ea typeface="Arial"/>
                  <a:cs typeface="Arial"/>
                  <a:sym typeface="Arial"/>
                </a:rPr>
                <a:t>src</a:t>
              </a:r>
            </a:p>
          </p:txBody>
        </p:sp>
        <p:pic>
          <p:nvPicPr>
            <p:cNvPr id="45" name="Shape 491"/>
            <p:cNvPicPr preferRelativeResize="0"/>
            <p:nvPr/>
          </p:nvPicPr>
          <p:blipFill rotWithShape="1">
            <a:blip r:embed="rId8">
              <a:alphaModFix/>
            </a:blip>
            <a:srcRect/>
            <a:stretch/>
          </p:blipFill>
          <p:spPr>
            <a:xfrm>
              <a:off x="0" y="207317"/>
              <a:ext cx="714300" cy="714300"/>
            </a:xfrm>
            <a:prstGeom prst="rect">
              <a:avLst/>
            </a:prstGeom>
            <a:noFill/>
            <a:ln>
              <a:noFill/>
            </a:ln>
          </p:spPr>
        </p:pic>
      </p:grpSp>
      <p:grpSp>
        <p:nvGrpSpPr>
          <p:cNvPr id="46" name="Shape 492"/>
          <p:cNvGrpSpPr/>
          <p:nvPr/>
        </p:nvGrpSpPr>
        <p:grpSpPr>
          <a:xfrm>
            <a:off x="1997849" y="1279381"/>
            <a:ext cx="1965741" cy="1519248"/>
            <a:chOff x="-104240" y="0"/>
            <a:chExt cx="2108913" cy="1629900"/>
          </a:xfrm>
        </p:grpSpPr>
        <p:sp>
          <p:nvSpPr>
            <p:cNvPr id="47" name="Shape 493"/>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48" name="Shape 494"/>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a:solidFill>
                    <a:srgbClr val="FFFFFF"/>
                  </a:solidFill>
                  <a:latin typeface="Arial"/>
                  <a:ea typeface="Arial"/>
                  <a:cs typeface="Arial"/>
                  <a:sym typeface="Arial"/>
                </a:rPr>
                <a:t>Job</a:t>
              </a:r>
            </a:p>
          </p:txBody>
        </p:sp>
        <p:grpSp>
          <p:nvGrpSpPr>
            <p:cNvPr id="49" name="Shape 495"/>
            <p:cNvGrpSpPr/>
            <p:nvPr/>
          </p:nvGrpSpPr>
          <p:grpSpPr>
            <a:xfrm>
              <a:off x="692005" y="581923"/>
              <a:ext cx="894600" cy="334200"/>
              <a:chOff x="-35922" y="-35922"/>
              <a:chExt cx="894600" cy="334200"/>
            </a:xfrm>
          </p:grpSpPr>
          <p:pic>
            <p:nvPicPr>
              <p:cNvPr id="54" name="Shape 496"/>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55" name="Shape 497"/>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50" name="Shape 498"/>
            <p:cNvGrpSpPr/>
            <p:nvPr/>
          </p:nvGrpSpPr>
          <p:grpSpPr>
            <a:xfrm>
              <a:off x="0" y="486177"/>
              <a:ext cx="1685563" cy="1143723"/>
              <a:chOff x="0" y="0"/>
              <a:chExt cx="1685563" cy="1143723"/>
            </a:xfrm>
          </p:grpSpPr>
          <p:sp>
            <p:nvSpPr>
              <p:cNvPr id="51" name="Shape 499"/>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100" b="0" i="0" u="none" strike="noStrike" cap="none">
                    <a:solidFill>
                      <a:srgbClr val="FFFFFF"/>
                    </a:solidFill>
                    <a:latin typeface="Arial"/>
                    <a:ea typeface="Arial"/>
                    <a:cs typeface="Arial"/>
                    <a:sym typeface="Arial"/>
                  </a:rPr>
                  <a:t>Monit</a:t>
                </a:r>
              </a:p>
            </p:txBody>
          </p:sp>
          <p:sp>
            <p:nvSpPr>
              <p:cNvPr id="52" name="Shape 500"/>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53" name="Shape 501"/>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sp>
        <p:nvSpPr>
          <p:cNvPr id="56" name="Shape 507"/>
          <p:cNvSpPr/>
          <p:nvPr/>
        </p:nvSpPr>
        <p:spPr>
          <a:xfrm>
            <a:off x="6101493" y="864802"/>
            <a:ext cx="1368524" cy="359608"/>
          </a:xfrm>
          <a:prstGeom prst="rect">
            <a:avLst/>
          </a:prstGeom>
          <a:noFill/>
          <a:ln>
            <a:noFill/>
          </a:ln>
        </p:spPr>
        <p:txBody>
          <a:bodyPr lIns="0" tIns="0" rIns="0" bIns="0" anchor="t" anchorCtr="0">
            <a:noAutofit/>
          </a:bodyPr>
          <a:lstStyle/>
          <a:p>
            <a:pPr marL="0" marR="0" lvl="0" indent="0" algn="r" rtl="0">
              <a:spcBef>
                <a:spcPts val="0"/>
              </a:spcBef>
              <a:buClr>
                <a:srgbClr val="29756E"/>
              </a:buClr>
              <a:buSzPct val="25000"/>
              <a:buFont typeface="Arial"/>
              <a:buNone/>
            </a:pPr>
            <a:r>
              <a:rPr lang="en-US" sz="1600" b="0" i="0" u="none" strike="noStrike" cap="none">
                <a:solidFill>
                  <a:srgbClr val="29756E"/>
                </a:solidFill>
                <a:latin typeface="Arial"/>
                <a:ea typeface="Arial"/>
                <a:cs typeface="Arial"/>
                <a:sym typeface="Arial"/>
              </a:rPr>
              <a:t>Release</a:t>
            </a:r>
          </a:p>
        </p:txBody>
      </p:sp>
      <p:sp>
        <p:nvSpPr>
          <p:cNvPr id="57" name="Shape 508"/>
          <p:cNvSpPr/>
          <p:nvPr/>
        </p:nvSpPr>
        <p:spPr>
          <a:xfrm>
            <a:off x="4220930" y="1706943"/>
            <a:ext cx="1557835"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58" name="Shape 509"/>
          <p:cNvGrpSpPr/>
          <p:nvPr/>
        </p:nvGrpSpPr>
        <p:grpSpPr>
          <a:xfrm>
            <a:off x="5946639" y="1344410"/>
            <a:ext cx="1343654" cy="1087755"/>
            <a:chOff x="0" y="0"/>
            <a:chExt cx="1441517" cy="1166980"/>
          </a:xfrm>
        </p:grpSpPr>
        <p:sp>
          <p:nvSpPr>
            <p:cNvPr id="59" name="Shape 510"/>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0" name="Shape 511"/>
            <p:cNvSpPr/>
            <p:nvPr/>
          </p:nvSpPr>
          <p:spPr>
            <a:xfrm>
              <a:off x="100160" y="5578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200" b="0" i="0" u="none" strike="noStrike" cap="none" dirty="0">
                  <a:solidFill>
                    <a:srgbClr val="FFFFFF"/>
                  </a:solidFill>
                  <a:latin typeface="Arial"/>
                  <a:ea typeface="Arial"/>
                  <a:cs typeface="Arial"/>
                  <a:sym typeface="Arial"/>
                </a:rPr>
                <a:t>Stemcell</a:t>
              </a:r>
            </a:p>
          </p:txBody>
        </p:sp>
        <p:sp>
          <p:nvSpPr>
            <p:cNvPr id="61" name="Shape 512"/>
            <p:cNvSpPr/>
            <p:nvPr/>
          </p:nvSpPr>
          <p:spPr>
            <a:xfrm>
              <a:off x="390917" y="628481"/>
              <a:ext cx="1050599" cy="538499"/>
            </a:xfrm>
            <a:prstGeom prst="rect">
              <a:avLst/>
            </a:prstGeom>
            <a:noFill/>
            <a:ln>
              <a:noFill/>
            </a:ln>
          </p:spPr>
          <p:txBody>
            <a:bodyPr lIns="0" tIns="0" rIns="0" bIns="0" anchor="t" anchorCtr="0">
              <a:noAutofit/>
            </a:bodyPr>
            <a:lstStyle/>
            <a:p>
              <a:pPr marL="0" marR="0" lvl="0" indent="0" algn="ctr" rtl="0">
                <a:spcBef>
                  <a:spcPts val="0"/>
                </a:spcBef>
                <a:buClr>
                  <a:srgbClr val="DDDDDD"/>
                </a:buClr>
                <a:buSzPct val="25000"/>
                <a:buFont typeface="Arial"/>
                <a:buNone/>
              </a:pPr>
              <a:r>
                <a:rPr lang="en-US" sz="1000" b="0" i="0" u="none" strike="noStrike" cap="none">
                  <a:solidFill>
                    <a:srgbClr val="DDDDDD"/>
                  </a:solidFill>
                  <a:latin typeface="Arial"/>
                  <a:ea typeface="Arial"/>
                  <a:cs typeface="Arial"/>
                  <a:sym typeface="Arial"/>
                </a:rPr>
                <a:t>Agent</a:t>
              </a:r>
            </a:p>
          </p:txBody>
        </p:sp>
      </p:grpSp>
      <p:sp>
        <p:nvSpPr>
          <p:cNvPr id="62" name="Shape 513"/>
          <p:cNvSpPr/>
          <p:nvPr/>
        </p:nvSpPr>
        <p:spPr>
          <a:xfrm>
            <a:off x="4604660" y="1847443"/>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Instantiated in runtime based on </a:t>
            </a:r>
          </a:p>
        </p:txBody>
      </p:sp>
      <p:sp>
        <p:nvSpPr>
          <p:cNvPr id="63" name="Shape 514"/>
          <p:cNvSpPr/>
          <p:nvPr/>
        </p:nvSpPr>
        <p:spPr>
          <a:xfrm>
            <a:off x="2840365" y="1575528"/>
            <a:ext cx="979274" cy="50194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Monit script</a:t>
            </a:r>
          </a:p>
        </p:txBody>
      </p:sp>
      <p:sp>
        <p:nvSpPr>
          <p:cNvPr id="64" name="Shape 516"/>
          <p:cNvSpPr/>
          <p:nvPr/>
        </p:nvSpPr>
        <p:spPr>
          <a:xfrm>
            <a:off x="2705856" y="2990438"/>
            <a:ext cx="2723906"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5" name="Shape 517"/>
          <p:cNvSpPr/>
          <p:nvPr/>
        </p:nvSpPr>
        <p:spPr>
          <a:xfrm>
            <a:off x="3774246" y="3009961"/>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Tree>
    <p:extLst>
      <p:ext uri="{BB962C8B-B14F-4D97-AF65-F5344CB8AC3E}">
        <p14:creationId xmlns:p14="http://schemas.microsoft.com/office/powerpoint/2010/main" val="152192870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3: Big Picture</a:t>
            </a:r>
            <a:endParaRPr lang="en-US" dirty="0"/>
          </a:p>
        </p:txBody>
      </p:sp>
      <p:pic>
        <p:nvPicPr>
          <p:cNvPr id="4" name="Picture 3"/>
          <p:cNvPicPr>
            <a:picLocks noChangeAspect="1"/>
          </p:cNvPicPr>
          <p:nvPr/>
        </p:nvPicPr>
        <p:blipFill>
          <a:blip r:embed="rId2"/>
          <a:stretch>
            <a:fillRect/>
          </a:stretch>
        </p:blipFill>
        <p:spPr>
          <a:xfrm>
            <a:off x="4605599" y="1528830"/>
            <a:ext cx="4445267" cy="2154767"/>
          </a:xfrm>
          <a:prstGeom prst="rect">
            <a:avLst/>
          </a:prstGeom>
          <a:ln>
            <a:solidFill>
              <a:srgbClr val="FFFF00"/>
            </a:solidFill>
          </a:ln>
        </p:spPr>
      </p:pic>
      <p:pic>
        <p:nvPicPr>
          <p:cNvPr id="5" name="Picture 4"/>
          <p:cNvPicPr>
            <a:picLocks noChangeAspect="1"/>
          </p:cNvPicPr>
          <p:nvPr/>
        </p:nvPicPr>
        <p:blipFill>
          <a:blip r:embed="rId3"/>
          <a:stretch>
            <a:fillRect/>
          </a:stretch>
        </p:blipFill>
        <p:spPr>
          <a:xfrm>
            <a:off x="194731" y="1515811"/>
            <a:ext cx="3806881" cy="2180805"/>
          </a:xfrm>
          <a:prstGeom prst="rect">
            <a:avLst/>
          </a:prstGeom>
          <a:ln>
            <a:solidFill>
              <a:srgbClr val="FFFF00"/>
            </a:solidFill>
          </a:ln>
        </p:spPr>
      </p:pic>
      <p:cxnSp>
        <p:nvCxnSpPr>
          <p:cNvPr id="7" name="Elbow Connector 6"/>
          <p:cNvCxnSpPr>
            <a:stCxn id="5" idx="2"/>
            <a:endCxn id="10" idx="2"/>
          </p:cNvCxnSpPr>
          <p:nvPr/>
        </p:nvCxnSpPr>
        <p:spPr>
          <a:xfrm rot="5400000" flipH="1" flipV="1">
            <a:off x="3587255" y="1695872"/>
            <a:ext cx="511661" cy="3489828"/>
          </a:xfrm>
          <a:prstGeom prst="bentConnector3">
            <a:avLst>
              <a:gd name="adj1" fmla="val -44678"/>
            </a:avLst>
          </a:prstGeom>
          <a:ln w="38100" cmpd="sng">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57800" y="2877178"/>
            <a:ext cx="660400" cy="307777"/>
          </a:xfrm>
          <a:prstGeom prst="rect">
            <a:avLst/>
          </a:prstGeom>
          <a:noFill/>
        </p:spPr>
        <p:txBody>
          <a:bodyPr wrap="square" rtlCol="0">
            <a:spAutoFit/>
          </a:bodyPr>
          <a:lstStyle/>
          <a:p>
            <a:r>
              <a:rPr lang="en-US" dirty="0" smtClean="0"/>
              <a:t> </a:t>
            </a:r>
            <a:endParaRPr lang="en-US" dirty="0"/>
          </a:p>
        </p:txBody>
      </p:sp>
      <p:sp>
        <p:nvSpPr>
          <p:cNvPr id="12" name="TextBox 11"/>
          <p:cNvSpPr txBox="1"/>
          <p:nvPr/>
        </p:nvSpPr>
        <p:spPr>
          <a:xfrm>
            <a:off x="1388534" y="3918579"/>
            <a:ext cx="5952709" cy="307777"/>
          </a:xfrm>
          <a:prstGeom prst="rect">
            <a:avLst/>
          </a:prstGeom>
          <a:noFill/>
        </p:spPr>
        <p:txBody>
          <a:bodyPr wrap="none" rtlCol="0">
            <a:spAutoFit/>
          </a:bodyPr>
          <a:lstStyle/>
          <a:p>
            <a:r>
              <a:rPr lang="en-US" dirty="0" smtClean="0">
                <a:solidFill>
                  <a:schemeClr val="bg1"/>
                </a:solidFill>
              </a:rPr>
              <a:t>Create Jobs, Packages, Scripts and Assemble them into a new Release</a:t>
            </a:r>
            <a:endParaRPr lang="en-US" dirty="0">
              <a:solidFill>
                <a:schemeClr val="bg1"/>
              </a:solidFill>
            </a:endParaRPr>
          </a:p>
        </p:txBody>
      </p:sp>
    </p:spTree>
    <p:extLst>
      <p:ext uri="{BB962C8B-B14F-4D97-AF65-F5344CB8AC3E}">
        <p14:creationId xmlns:p14="http://schemas.microsoft.com/office/powerpoint/2010/main" val="30721859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p:txBody>
      </p:sp>
    </p:spTree>
    <p:extLst>
      <p:ext uri="{BB962C8B-B14F-4D97-AF65-F5344CB8AC3E}">
        <p14:creationId xmlns:p14="http://schemas.microsoft.com/office/powerpoint/2010/main" val="39079648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release</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US" sz="2400" dirty="0" smtClean="0">
                <a:solidFill>
                  <a:srgbClr val="138A7E"/>
                </a:solidFill>
              </a:rPr>
              <a:t>Jobs</a:t>
            </a:r>
            <a:r>
              <a:rPr lang="en-US" sz="2400" dirty="0" smtClean="0"/>
              <a:t>: describes </a:t>
            </a:r>
            <a:r>
              <a:rPr lang="en-US" sz="2400" dirty="0"/>
              <a:t>pieces of the service or application you are releasing</a:t>
            </a:r>
          </a:p>
          <a:p>
            <a:pPr marL="179388" indent="-179388"/>
            <a:r>
              <a:rPr lang="en-US" sz="2400" dirty="0" smtClean="0">
                <a:solidFill>
                  <a:srgbClr val="138A7E"/>
                </a:solidFill>
              </a:rPr>
              <a:t>Packages</a:t>
            </a:r>
            <a:r>
              <a:rPr lang="en-US" sz="2400" dirty="0" smtClean="0"/>
              <a:t>: provides software to jobs</a:t>
            </a:r>
          </a:p>
          <a:p>
            <a:pPr marL="179388" indent="-179388"/>
            <a:r>
              <a:rPr lang="en-US" sz="2400" dirty="0">
                <a:solidFill>
                  <a:srgbClr val="138A7E"/>
                </a:solidFill>
              </a:rPr>
              <a:t>Source</a:t>
            </a:r>
            <a:r>
              <a:rPr lang="en-US" sz="2400" dirty="0"/>
              <a:t>: provides packages the non-binary files they </a:t>
            </a:r>
            <a:r>
              <a:rPr lang="en-US" sz="2400" dirty="0" smtClean="0"/>
              <a:t>need</a:t>
            </a:r>
            <a:endParaRPr lang="en-US" sz="2400" dirty="0"/>
          </a:p>
          <a:p>
            <a:pPr marL="179388" indent="-179388"/>
            <a:r>
              <a:rPr lang="en-US" sz="2400" dirty="0" smtClean="0">
                <a:solidFill>
                  <a:srgbClr val="138A7E"/>
                </a:solidFill>
              </a:rPr>
              <a:t>Blobs</a:t>
            </a:r>
            <a:r>
              <a:rPr lang="en-US" sz="2400" dirty="0" smtClean="0"/>
              <a:t>: </a:t>
            </a:r>
            <a:r>
              <a:rPr lang="en-US" sz="2400" dirty="0"/>
              <a:t>provide packages the binaries they need, other than binaries that are checked into a source code repository</a:t>
            </a:r>
            <a:endParaRPr lang="en" sz="2400" dirty="0" smtClean="0"/>
          </a:p>
        </p:txBody>
      </p:sp>
    </p:spTree>
    <p:extLst>
      <p:ext uri="{BB962C8B-B14F-4D97-AF65-F5344CB8AC3E}">
        <p14:creationId xmlns:p14="http://schemas.microsoft.com/office/powerpoint/2010/main" val="406234367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package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sz="2400" dirty="0"/>
              <a:t>A P</a:t>
            </a:r>
            <a:r>
              <a:rPr lang="en" sz="2400" dirty="0" smtClean="0"/>
              <a:t>ackage provides </a:t>
            </a:r>
            <a:r>
              <a:rPr lang="en-US" sz="2400" dirty="0" err="1" smtClean="0"/>
              <a:t>executables</a:t>
            </a:r>
            <a:r>
              <a:rPr lang="en-US" sz="2400" dirty="0" smtClean="0"/>
              <a:t>, source code </a:t>
            </a:r>
            <a:r>
              <a:rPr lang="en" sz="2400" dirty="0" smtClean="0"/>
              <a:t>and </a:t>
            </a:r>
            <a:r>
              <a:rPr lang="en" sz="2400" dirty="0"/>
              <a:t>dependencies to </a:t>
            </a:r>
            <a:r>
              <a:rPr lang="en" sz="2400" dirty="0" smtClean="0"/>
              <a:t>jobs</a:t>
            </a:r>
          </a:p>
          <a:p>
            <a:pPr marL="179388" indent="-179388"/>
            <a:r>
              <a:rPr lang="en-US" sz="2400" dirty="0" smtClean="0"/>
              <a:t>It should not be tied to a particular</a:t>
            </a:r>
            <a:r>
              <a:rPr lang="en" sz="2400" dirty="0" smtClean="0"/>
              <a:t> </a:t>
            </a:r>
            <a:r>
              <a:rPr lang="en" sz="2400" dirty="0"/>
              <a:t>stemcell and should not depend on internet </a:t>
            </a:r>
            <a:r>
              <a:rPr lang="en" sz="2400" dirty="0" smtClean="0"/>
              <a:t>access</a:t>
            </a:r>
            <a:endParaRPr lang="en-US" sz="2400" dirty="0" smtClean="0"/>
          </a:p>
          <a:p>
            <a:pPr marL="179388" indent="-179388"/>
            <a:r>
              <a:rPr lang="en-US" sz="2400" dirty="0"/>
              <a:t>N</a:t>
            </a:r>
            <a:r>
              <a:rPr lang="en-US" sz="2400" dirty="0" smtClean="0"/>
              <a:t>ever </a:t>
            </a:r>
            <a:r>
              <a:rPr lang="en-US" sz="2400" dirty="0"/>
              <a:t>depend on the presence of libraries or other software on </a:t>
            </a:r>
            <a:r>
              <a:rPr lang="en-US" sz="2400" dirty="0" err="1" smtClean="0"/>
              <a:t>stemcells</a:t>
            </a:r>
            <a:endParaRPr lang="en-US" sz="2400" dirty="0" smtClean="0"/>
          </a:p>
          <a:p>
            <a:pPr marL="179388" indent="-179388"/>
            <a:r>
              <a:rPr lang="en" sz="2400" dirty="0"/>
              <a:t>It is composed of a source code </a:t>
            </a:r>
            <a:r>
              <a:rPr lang="en-US" sz="2400" dirty="0"/>
              <a:t>and/</a:t>
            </a:r>
            <a:r>
              <a:rPr lang="en" sz="2400" dirty="0"/>
              <a:t>or a blob and instructions on how to build it</a:t>
            </a:r>
          </a:p>
          <a:p>
            <a:pPr marL="179388" indent="-179388"/>
            <a:endParaRPr lang="en" dirty="0" smtClean="0"/>
          </a:p>
        </p:txBody>
      </p:sp>
      <p:pic>
        <p:nvPicPr>
          <p:cNvPr id="4" name="Imagen 3" descr="Screen Shot 2016-01-10 at 17.3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94" y="3805212"/>
            <a:ext cx="3391580" cy="751647"/>
          </a:xfrm>
          <a:prstGeom prst="rect">
            <a:avLst/>
          </a:prstGeom>
        </p:spPr>
      </p:pic>
    </p:spTree>
    <p:extLst>
      <p:ext uri="{BB962C8B-B14F-4D97-AF65-F5344CB8AC3E}">
        <p14:creationId xmlns:p14="http://schemas.microsoft.com/office/powerpoint/2010/main" val="1880666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945399"/>
            <a:ext cx="2692798" cy="35718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2" name="Título 1"/>
          <p:cNvSpPr>
            <a:spLocks noGrp="1"/>
          </p:cNvSpPr>
          <p:nvPr>
            <p:ph type="title"/>
          </p:nvPr>
        </p:nvSpPr>
        <p:spPr>
          <a:xfrm>
            <a:off x="161638" y="320039"/>
            <a:ext cx="8728230" cy="363558"/>
          </a:xfrm>
        </p:spPr>
        <p:txBody>
          <a:bodyPr/>
          <a:lstStyle/>
          <a:p>
            <a:r>
              <a:rPr lang="en-US" dirty="0" smtClean="0">
                <a:solidFill>
                  <a:srgbClr val="138A7E"/>
                </a:solidFill>
              </a:rPr>
              <a:t>Designed to “rule them all”</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81" y="921183"/>
            <a:ext cx="6903819" cy="3668381"/>
          </a:xfrm>
          <a:prstGeom prst="rect">
            <a:avLst/>
          </a:prstGeom>
          <a:noFill/>
          <a:ln>
            <a:noFill/>
          </a:ln>
        </p:spPr>
      </p:pic>
      <p:grpSp>
        <p:nvGrpSpPr>
          <p:cNvPr id="7" name="Agrupar 6"/>
          <p:cNvGrpSpPr/>
          <p:nvPr/>
        </p:nvGrpSpPr>
        <p:grpSpPr>
          <a:xfrm>
            <a:off x="161638" y="1039633"/>
            <a:ext cx="2041799" cy="3345313"/>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Eliminate bespoke automation on top of config management</a:t>
              </a:r>
            </a:p>
          </p:txBody>
        </p:sp>
      </p:grpSp>
    </p:spTree>
    <p:extLst>
      <p:ext uri="{BB962C8B-B14F-4D97-AF65-F5344CB8AC3E}">
        <p14:creationId xmlns:p14="http://schemas.microsoft.com/office/powerpoint/2010/main" val="112925264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spec fil</a:t>
            </a:r>
            <a:r>
              <a:rPr lang="en-US" dirty="0">
                <a:solidFill>
                  <a:srgbClr val="138A7E"/>
                </a:solidFill>
              </a:rPr>
              <a:t>e</a:t>
            </a:r>
            <a:endParaRPr lang="en" dirty="0">
              <a:solidFill>
                <a:srgbClr val="138A7E"/>
              </a:solidFill>
            </a:endParaRPr>
          </a:p>
        </p:txBody>
      </p:sp>
      <p:pic>
        <p:nvPicPr>
          <p:cNvPr id="5" name="Imagen 4" descr="Screen Shot 2016-01-09 at 23.0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27" y="1273485"/>
            <a:ext cx="3111500" cy="1193800"/>
          </a:xfrm>
          <a:prstGeom prst="rect">
            <a:avLst/>
          </a:prstGeom>
        </p:spPr>
      </p:pic>
      <p:sp>
        <p:nvSpPr>
          <p:cNvPr id="6" name="CuadroTexto 5"/>
          <p:cNvSpPr txBox="1"/>
          <p:nvPr/>
        </p:nvSpPr>
        <p:spPr>
          <a:xfrm>
            <a:off x="4144935" y="1403697"/>
            <a:ext cx="1382335" cy="307777"/>
          </a:xfrm>
          <a:prstGeom prst="rect">
            <a:avLst/>
          </a:prstGeom>
          <a:noFill/>
        </p:spPr>
        <p:txBody>
          <a:bodyPr wrap="none" rtlCol="0">
            <a:spAutoFit/>
          </a:bodyPr>
          <a:lstStyle/>
          <a:p>
            <a:r>
              <a:rPr lang="en" dirty="0" smtClean="0">
                <a:solidFill>
                  <a:schemeClr val="bg1"/>
                </a:solidFill>
              </a:rPr>
              <a:t>Package name</a:t>
            </a:r>
            <a:endParaRPr lang="en" dirty="0">
              <a:solidFill>
                <a:schemeClr val="bg1"/>
              </a:solidFill>
            </a:endParaRPr>
          </a:p>
        </p:txBody>
      </p:sp>
      <p:sp>
        <p:nvSpPr>
          <p:cNvPr id="7" name="CuadroTexto 6"/>
          <p:cNvSpPr txBox="1"/>
          <p:nvPr/>
        </p:nvSpPr>
        <p:spPr>
          <a:xfrm>
            <a:off x="4144935" y="1647260"/>
            <a:ext cx="3557722" cy="307777"/>
          </a:xfrm>
          <a:prstGeom prst="rect">
            <a:avLst/>
          </a:prstGeom>
          <a:noFill/>
        </p:spPr>
        <p:txBody>
          <a:bodyPr wrap="none" rtlCol="0">
            <a:spAutoFit/>
          </a:bodyPr>
          <a:lstStyle/>
          <a:p>
            <a:r>
              <a:rPr lang="en" dirty="0" smtClean="0">
                <a:solidFill>
                  <a:schemeClr val="bg1"/>
                </a:solidFill>
              </a:rPr>
              <a:t>Package’s dependencies (at compile time)</a:t>
            </a:r>
            <a:endParaRPr lang="en" dirty="0">
              <a:solidFill>
                <a:schemeClr val="bg1"/>
              </a:solidFill>
            </a:endParaRPr>
          </a:p>
        </p:txBody>
      </p:sp>
      <p:sp>
        <p:nvSpPr>
          <p:cNvPr id="8" name="CuadroTexto 7"/>
          <p:cNvSpPr txBox="1"/>
          <p:nvPr/>
        </p:nvSpPr>
        <p:spPr>
          <a:xfrm>
            <a:off x="4144935" y="2062042"/>
            <a:ext cx="4810339" cy="1384995"/>
          </a:xfrm>
          <a:prstGeom prst="rect">
            <a:avLst/>
          </a:prstGeom>
          <a:noFill/>
        </p:spPr>
        <p:txBody>
          <a:bodyPr wrap="square" rtlCol="0">
            <a:spAutoFit/>
          </a:bodyPr>
          <a:lstStyle/>
          <a:p>
            <a:r>
              <a:rPr lang="en" dirty="0">
                <a:solidFill>
                  <a:schemeClr val="bg1"/>
                </a:solidFill>
              </a:rPr>
              <a:t>The location where BOSH can find the </a:t>
            </a:r>
            <a:r>
              <a:rPr lang="en" dirty="0" smtClean="0">
                <a:solidFill>
                  <a:schemeClr val="bg1"/>
                </a:solidFill>
              </a:rPr>
              <a:t>binaries and </a:t>
            </a:r>
            <a:r>
              <a:rPr lang="en" dirty="0">
                <a:solidFill>
                  <a:schemeClr val="bg1"/>
                </a:solidFill>
              </a:rPr>
              <a:t>other files that the package needs at compile </a:t>
            </a:r>
            <a:r>
              <a:rPr lang="en" dirty="0" smtClean="0">
                <a:solidFill>
                  <a:schemeClr val="bg1"/>
                </a:solidFill>
              </a:rPr>
              <a:t>time.</a:t>
            </a:r>
          </a:p>
          <a:p>
            <a:endParaRPr lang="en" dirty="0" smtClean="0">
              <a:solidFill>
                <a:schemeClr val="bg1"/>
              </a:solidFill>
            </a:endParaRPr>
          </a:p>
          <a:p>
            <a:r>
              <a:rPr lang="en" dirty="0" smtClean="0">
                <a:solidFill>
                  <a:schemeClr val="bg1"/>
                </a:solidFill>
              </a:rPr>
              <a:t>BOSH </a:t>
            </a:r>
            <a:r>
              <a:rPr lang="en" dirty="0">
                <a:solidFill>
                  <a:schemeClr val="bg1"/>
                </a:solidFill>
              </a:rPr>
              <a:t>interprets the locations you record in the files </a:t>
            </a:r>
            <a:r>
              <a:rPr lang="en" dirty="0" smtClean="0">
                <a:solidFill>
                  <a:schemeClr val="bg1"/>
                </a:solidFill>
              </a:rPr>
              <a:t>section as </a:t>
            </a:r>
            <a:r>
              <a:rPr lang="en" dirty="0">
                <a:solidFill>
                  <a:schemeClr val="bg1"/>
                </a:solidFill>
              </a:rPr>
              <a:t>being </a:t>
            </a:r>
            <a:r>
              <a:rPr lang="en-US" dirty="0" smtClean="0">
                <a:solidFill>
                  <a:schemeClr val="bg1"/>
                </a:solidFill>
              </a:rPr>
              <a:t>relative </a:t>
            </a:r>
            <a:r>
              <a:rPr lang="en" dirty="0" smtClean="0">
                <a:solidFill>
                  <a:schemeClr val="bg1"/>
                </a:solidFill>
              </a:rPr>
              <a:t>either </a:t>
            </a:r>
            <a:r>
              <a:rPr lang="en" dirty="0">
                <a:solidFill>
                  <a:schemeClr val="bg1"/>
                </a:solidFill>
              </a:rPr>
              <a:t>in the </a:t>
            </a:r>
            <a:r>
              <a:rPr lang="en-US" dirty="0" smtClean="0">
                <a:solidFill>
                  <a:schemeClr val="bg1"/>
                </a:solidFill>
              </a:rPr>
              <a:t>“</a:t>
            </a:r>
            <a:r>
              <a:rPr lang="en" dirty="0" smtClean="0">
                <a:solidFill>
                  <a:schemeClr val="bg1"/>
                </a:solidFill>
              </a:rPr>
              <a:t>src</a:t>
            </a:r>
            <a:r>
              <a:rPr lang="en-US" dirty="0" smtClean="0">
                <a:solidFill>
                  <a:schemeClr val="bg1"/>
                </a:solidFill>
              </a:rPr>
              <a:t>”</a:t>
            </a:r>
            <a:r>
              <a:rPr lang="en" dirty="0" smtClean="0">
                <a:solidFill>
                  <a:schemeClr val="bg1"/>
                </a:solidFill>
              </a:rPr>
              <a:t> </a:t>
            </a:r>
            <a:r>
              <a:rPr lang="en" dirty="0">
                <a:solidFill>
                  <a:schemeClr val="bg1"/>
                </a:solidFill>
              </a:rPr>
              <a:t>directory or in the </a:t>
            </a:r>
            <a:r>
              <a:rPr lang="en-US" dirty="0" smtClean="0">
                <a:solidFill>
                  <a:schemeClr val="bg1"/>
                </a:solidFill>
              </a:rPr>
              <a:t>“</a:t>
            </a:r>
            <a:r>
              <a:rPr lang="en" dirty="0" smtClean="0">
                <a:solidFill>
                  <a:schemeClr val="bg1"/>
                </a:solidFill>
              </a:rPr>
              <a:t>blobs</a:t>
            </a:r>
            <a:r>
              <a:rPr lang="en-US" dirty="0" smtClean="0">
                <a:solidFill>
                  <a:schemeClr val="bg1"/>
                </a:solidFill>
              </a:rPr>
              <a:t>”</a:t>
            </a:r>
            <a:r>
              <a:rPr lang="en" dirty="0" smtClean="0">
                <a:solidFill>
                  <a:schemeClr val="bg1"/>
                </a:solidFill>
              </a:rPr>
              <a:t> </a:t>
            </a:r>
            <a:r>
              <a:rPr lang="en" dirty="0">
                <a:solidFill>
                  <a:schemeClr val="bg1"/>
                </a:solidFill>
              </a:rPr>
              <a:t>directory</a:t>
            </a:r>
          </a:p>
        </p:txBody>
      </p:sp>
      <p:cxnSp>
        <p:nvCxnSpPr>
          <p:cNvPr id="4" name="Conector recto de flecha 3"/>
          <p:cNvCxnSpPr>
            <a:stCxn id="6" idx="1"/>
          </p:cNvCxnSpPr>
          <p:nvPr/>
        </p:nvCxnSpPr>
        <p:spPr>
          <a:xfrm flipH="1">
            <a:off x="2774336" y="1557586"/>
            <a:ext cx="13705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ector recto de flecha 9"/>
          <p:cNvCxnSpPr>
            <a:stCxn id="7" idx="1"/>
          </p:cNvCxnSpPr>
          <p:nvPr/>
        </p:nvCxnSpPr>
        <p:spPr>
          <a:xfrm flipH="1">
            <a:off x="2518161" y="1801149"/>
            <a:ext cx="16267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H="1">
            <a:off x="3782927" y="2234823"/>
            <a:ext cx="362008" cy="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23307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packaging script</a:t>
            </a:r>
            <a:endParaRPr lang="en" dirty="0">
              <a:solidFill>
                <a:srgbClr val="138A7E"/>
              </a:solidFill>
            </a:endParaRPr>
          </a:p>
        </p:txBody>
      </p:sp>
      <p:pic>
        <p:nvPicPr>
          <p:cNvPr id="5" name="Imagen 4" descr="Screen Shot 2016-01-09 at 23.0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4" y="1059163"/>
            <a:ext cx="8597900" cy="2501900"/>
          </a:xfrm>
          <a:prstGeom prst="rect">
            <a:avLst/>
          </a:prstGeom>
        </p:spPr>
      </p:pic>
      <p:sp>
        <p:nvSpPr>
          <p:cNvPr id="4" name="Marcador de texto 2"/>
          <p:cNvSpPr>
            <a:spLocks noGrp="1"/>
          </p:cNvSpPr>
          <p:nvPr>
            <p:ph type="body" idx="1"/>
          </p:nvPr>
        </p:nvSpPr>
        <p:spPr>
          <a:xfrm>
            <a:off x="158066" y="3544712"/>
            <a:ext cx="8742703" cy="1106509"/>
          </a:xfrm>
        </p:spPr>
        <p:txBody>
          <a:bodyPr/>
          <a:lstStyle/>
          <a:p>
            <a:pPr marL="0" indent="0">
              <a:buNone/>
            </a:pPr>
            <a:r>
              <a:rPr lang="en" dirty="0" smtClean="0"/>
              <a:t>Ensure </a:t>
            </a:r>
            <a:r>
              <a:rPr lang="en" dirty="0"/>
              <a:t>that any copying, installing or compiling delivers resulting code to the install target </a:t>
            </a:r>
            <a:r>
              <a:rPr lang="en" dirty="0" smtClean="0"/>
              <a:t>directory</a:t>
            </a:r>
            <a:endParaRPr lang="en" dirty="0"/>
          </a:p>
        </p:txBody>
      </p:sp>
    </p:spTree>
    <p:extLst>
      <p:ext uri="{BB962C8B-B14F-4D97-AF65-F5344CB8AC3E}">
        <p14:creationId xmlns:p14="http://schemas.microsoft.com/office/powerpoint/2010/main" val="2627357201"/>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dependency graph</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smtClean="0"/>
              <a:t>Be </a:t>
            </a:r>
            <a:r>
              <a:rPr lang="en" dirty="0"/>
              <a:t>aware that BOSH ensures that dependencies cited in the dependencies block of package spec files are available to the deployed </a:t>
            </a:r>
            <a:r>
              <a:rPr lang="en" dirty="0" smtClean="0"/>
              <a:t>binary</a:t>
            </a:r>
            <a:r>
              <a:rPr lang="en-US" dirty="0" smtClean="0"/>
              <a:t>, but only at compile time</a:t>
            </a:r>
            <a:r>
              <a:rPr lang="en" dirty="0" smtClean="0"/>
              <a:t> </a:t>
            </a:r>
          </a:p>
        </p:txBody>
      </p:sp>
      <p:pic>
        <p:nvPicPr>
          <p:cNvPr id="3" name="Imagen 2" descr="Screen Shot 2016-01-10 at 17.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704" y="2702569"/>
            <a:ext cx="2082800" cy="1181100"/>
          </a:xfrm>
          <a:prstGeom prst="rect">
            <a:avLst/>
          </a:prstGeom>
        </p:spPr>
      </p:pic>
      <p:pic>
        <p:nvPicPr>
          <p:cNvPr id="5" name="Imagen 4" descr="Screen Shot 2016-01-10 at 17.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414" y="2480163"/>
            <a:ext cx="4059660" cy="1972919"/>
          </a:xfrm>
          <a:prstGeom prst="rect">
            <a:avLst/>
          </a:prstGeom>
        </p:spPr>
      </p:pic>
      <p:sp>
        <p:nvSpPr>
          <p:cNvPr id="6" name="Rectángulo 5"/>
          <p:cNvSpPr/>
          <p:nvPr/>
        </p:nvSpPr>
        <p:spPr>
          <a:xfrm>
            <a:off x="4235087" y="3608422"/>
            <a:ext cx="3711833" cy="19622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cxnSp>
        <p:nvCxnSpPr>
          <p:cNvPr id="8" name="Conector recto de flecha 7"/>
          <p:cNvCxnSpPr/>
          <p:nvPr/>
        </p:nvCxnSpPr>
        <p:spPr>
          <a:xfrm>
            <a:off x="3052315" y="3673831"/>
            <a:ext cx="11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035353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Sources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US" dirty="0" smtClean="0"/>
              <a:t>Provides </a:t>
            </a:r>
            <a:r>
              <a:rPr lang="en-US" dirty="0"/>
              <a:t>packages </a:t>
            </a:r>
            <a:r>
              <a:rPr lang="en-US" dirty="0" smtClean="0"/>
              <a:t>with the </a:t>
            </a:r>
            <a:r>
              <a:rPr lang="en-US" dirty="0"/>
              <a:t>non-binary files they </a:t>
            </a:r>
            <a:r>
              <a:rPr lang="en-US" dirty="0" smtClean="0"/>
              <a:t>need</a:t>
            </a:r>
          </a:p>
          <a:p>
            <a:pPr marL="179388" indent="-179388"/>
            <a:r>
              <a:rPr lang="en-US" dirty="0" smtClean="0"/>
              <a:t>We store them at the “</a:t>
            </a:r>
            <a:r>
              <a:rPr lang="en-US" dirty="0" err="1" smtClean="0"/>
              <a:t>src</a:t>
            </a:r>
            <a:r>
              <a:rPr lang="en-US" dirty="0" smtClean="0"/>
              <a:t>” directory</a:t>
            </a:r>
          </a:p>
          <a:p>
            <a:pPr marL="179388" indent="-179388"/>
            <a:r>
              <a:rPr lang="en-US" dirty="0" smtClean="0"/>
              <a:t>Use the </a:t>
            </a:r>
            <a:r>
              <a:rPr lang="en-US" dirty="0" err="1"/>
              <a:t>globbing</a:t>
            </a:r>
            <a:r>
              <a:rPr lang="en-US" dirty="0"/>
              <a:t> pattern </a:t>
            </a:r>
            <a:r>
              <a:rPr lang="en-US" i="1" dirty="0">
                <a:solidFill>
                  <a:srgbClr val="138A7E"/>
                </a:solidFill>
              </a:rPr>
              <a:t>&lt;</a:t>
            </a:r>
            <a:r>
              <a:rPr lang="en-US" i="1" dirty="0" err="1">
                <a:solidFill>
                  <a:srgbClr val="138A7E"/>
                </a:solidFill>
              </a:rPr>
              <a:t>package_name</a:t>
            </a:r>
            <a:r>
              <a:rPr lang="en-US" i="1" dirty="0">
                <a:solidFill>
                  <a:srgbClr val="138A7E"/>
                </a:solidFill>
              </a:rPr>
              <a:t>&gt;/**/* </a:t>
            </a:r>
            <a:r>
              <a:rPr lang="en-US" dirty="0"/>
              <a:t>to deep-traverse the directory in </a:t>
            </a:r>
            <a:r>
              <a:rPr lang="en-US" dirty="0" err="1"/>
              <a:t>src</a:t>
            </a:r>
            <a:r>
              <a:rPr lang="en-US" dirty="0"/>
              <a:t> where the source code should reside</a:t>
            </a:r>
            <a:endParaRPr lang="en" dirty="0"/>
          </a:p>
        </p:txBody>
      </p:sp>
      <p:pic>
        <p:nvPicPr>
          <p:cNvPr id="3" name="Imagen 2" descr="Screen Shot 2016-01-10 at 17.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30" y="3385372"/>
            <a:ext cx="1993900" cy="749300"/>
          </a:xfrm>
          <a:prstGeom prst="rect">
            <a:avLst/>
          </a:prstGeom>
        </p:spPr>
      </p:pic>
    </p:spTree>
    <p:extLst>
      <p:ext uri="{BB962C8B-B14F-4D97-AF65-F5344CB8AC3E}">
        <p14:creationId xmlns:p14="http://schemas.microsoft.com/office/powerpoint/2010/main" val="52850622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Blobs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a:t>Packages often use tar files or other binaries, also known as </a:t>
            </a:r>
            <a:r>
              <a:rPr lang="en" dirty="0" smtClean="0"/>
              <a:t>blobs</a:t>
            </a:r>
            <a:endParaRPr lang="en-US" dirty="0" smtClean="0"/>
          </a:p>
          <a:p>
            <a:pPr marL="179388" indent="-179388"/>
            <a:r>
              <a:rPr lang="en" dirty="0" smtClean="0"/>
              <a:t>Checking </a:t>
            </a:r>
            <a:r>
              <a:rPr lang="en" dirty="0"/>
              <a:t>blobs into a repository is problematic if your repository </a:t>
            </a:r>
            <a:r>
              <a:rPr lang="en" dirty="0" smtClean="0"/>
              <a:t>is unsuited </a:t>
            </a:r>
            <a:r>
              <a:rPr lang="en" dirty="0"/>
              <a:t>to dealing with large binaries (as is true of Git, for example</a:t>
            </a:r>
            <a:r>
              <a:rPr lang="en" dirty="0" smtClean="0"/>
              <a:t>)</a:t>
            </a:r>
            <a:endParaRPr lang="en-US" dirty="0" smtClean="0"/>
          </a:p>
          <a:p>
            <a:pPr marL="179388" indent="-179388"/>
            <a:r>
              <a:rPr lang="en-US" dirty="0" smtClean="0"/>
              <a:t>We store them </a:t>
            </a:r>
            <a:r>
              <a:rPr lang="en-US" dirty="0"/>
              <a:t>at the </a:t>
            </a:r>
            <a:r>
              <a:rPr lang="en-US" dirty="0" smtClean="0"/>
              <a:t>“blobs” directory</a:t>
            </a:r>
            <a:endParaRPr lang="en-US" dirty="0"/>
          </a:p>
          <a:p>
            <a:pPr marL="179388" indent="-179388"/>
            <a:endParaRPr lang="en-US" dirty="0" smtClean="0"/>
          </a:p>
          <a:p>
            <a:pPr marL="0" indent="0">
              <a:buNone/>
            </a:pPr>
            <a:endParaRPr lang="en" dirty="0" smtClean="0"/>
          </a:p>
        </p:txBody>
      </p:sp>
    </p:spTree>
    <p:extLst>
      <p:ext uri="{BB962C8B-B14F-4D97-AF65-F5344CB8AC3E}">
        <p14:creationId xmlns:p14="http://schemas.microsoft.com/office/powerpoint/2010/main" val="403847400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Configuring a </a:t>
            </a:r>
            <a:r>
              <a:rPr lang="en-US" dirty="0" err="1" smtClean="0">
                <a:solidFill>
                  <a:srgbClr val="138A7E"/>
                </a:solidFill>
              </a:rPr>
              <a:t>blobstore</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a:t>In the </a:t>
            </a:r>
            <a:r>
              <a:rPr lang="en" dirty="0">
                <a:solidFill>
                  <a:srgbClr val="138A7E"/>
                </a:solidFill>
              </a:rPr>
              <a:t>config</a:t>
            </a:r>
            <a:r>
              <a:rPr lang="en" dirty="0"/>
              <a:t> directory, you record the information BOSH needs about the </a:t>
            </a:r>
            <a:r>
              <a:rPr lang="en" dirty="0" smtClean="0"/>
              <a:t>blobstore:</a:t>
            </a:r>
          </a:p>
          <a:p>
            <a:pPr marL="457200" indent="-457200"/>
            <a:r>
              <a:rPr lang="en" sz="2400" dirty="0" smtClean="0"/>
              <a:t>The </a:t>
            </a:r>
            <a:r>
              <a:rPr lang="en" sz="2400" dirty="0">
                <a:solidFill>
                  <a:srgbClr val="138A7E"/>
                </a:solidFill>
              </a:rPr>
              <a:t>final.yml</a:t>
            </a:r>
            <a:r>
              <a:rPr lang="en" sz="2400" dirty="0"/>
              <a:t> file names the blobstore and declares its type, which is either local or one of several other types that specify blobstore </a:t>
            </a:r>
            <a:r>
              <a:rPr lang="en" sz="2400" dirty="0" smtClean="0"/>
              <a:t>providers.</a:t>
            </a:r>
          </a:p>
          <a:p>
            <a:pPr marL="457200" indent="-457200"/>
            <a:r>
              <a:rPr lang="en" sz="2400" dirty="0" smtClean="0"/>
              <a:t>The </a:t>
            </a:r>
            <a:r>
              <a:rPr lang="en" sz="2400" dirty="0">
                <a:solidFill>
                  <a:srgbClr val="138A7E"/>
                </a:solidFill>
              </a:rPr>
              <a:t>private.yml</a:t>
            </a:r>
            <a:r>
              <a:rPr lang="en" sz="2400" dirty="0"/>
              <a:t> file specifies the blobstore path, along with a secret. </a:t>
            </a:r>
            <a:r>
              <a:rPr lang="en" sz="2400" dirty="0" smtClean="0"/>
              <a:t>It contains </a:t>
            </a:r>
            <a:r>
              <a:rPr lang="en" sz="2400" dirty="0"/>
              <a:t>keys for accessing the blobstore and should not be checked into a </a:t>
            </a:r>
            <a:r>
              <a:rPr lang="en" sz="2400" dirty="0" smtClean="0"/>
              <a:t>repository.</a:t>
            </a:r>
          </a:p>
        </p:txBody>
      </p:sp>
    </p:spTree>
    <p:extLst>
      <p:ext uri="{BB962C8B-B14F-4D97-AF65-F5344CB8AC3E}">
        <p14:creationId xmlns:p14="http://schemas.microsoft.com/office/powerpoint/2010/main" val="4291543303"/>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final.yml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pic>
        <p:nvPicPr>
          <p:cNvPr id="5" name="Imagen 4" descr="Screen Shot 2016-01-10 at 11.0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9" y="1679776"/>
            <a:ext cx="3975100" cy="1422400"/>
          </a:xfrm>
          <a:prstGeom prst="rect">
            <a:avLst/>
          </a:prstGeom>
        </p:spPr>
      </p:pic>
      <p:sp>
        <p:nvSpPr>
          <p:cNvPr id="6" name="CuadroTexto 5"/>
          <p:cNvSpPr txBox="1"/>
          <p:nvPr/>
        </p:nvSpPr>
        <p:spPr>
          <a:xfrm>
            <a:off x="4805758" y="1792568"/>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805758" y="2212946"/>
            <a:ext cx="1332366" cy="307777"/>
          </a:xfrm>
          <a:prstGeom prst="rect">
            <a:avLst/>
          </a:prstGeom>
          <a:noFill/>
        </p:spPr>
        <p:txBody>
          <a:bodyPr wrap="none" rtlCol="0">
            <a:spAutoFit/>
          </a:bodyPr>
          <a:lstStyle/>
          <a:p>
            <a:r>
              <a:rPr lang="en" dirty="0" smtClean="0">
                <a:solidFill>
                  <a:schemeClr val="bg1"/>
                </a:solidFill>
              </a:rPr>
              <a:t>Blobstore type</a:t>
            </a:r>
            <a:endParaRPr lang="en" dirty="0">
              <a:solidFill>
                <a:schemeClr val="bg1"/>
              </a:solidFill>
            </a:endParaRPr>
          </a:p>
        </p:txBody>
      </p:sp>
      <p:sp>
        <p:nvSpPr>
          <p:cNvPr id="8" name="CuadroTexto 7"/>
          <p:cNvSpPr txBox="1"/>
          <p:nvPr/>
        </p:nvSpPr>
        <p:spPr>
          <a:xfrm>
            <a:off x="4808279" y="2707479"/>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4333197" y="2861368"/>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a:off x="2343742" y="2366835"/>
            <a:ext cx="2462016" cy="20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6" idx="1"/>
          </p:cNvCxnSpPr>
          <p:nvPr/>
        </p:nvCxnSpPr>
        <p:spPr>
          <a:xfrm flipH="1">
            <a:off x="2610819" y="1946457"/>
            <a:ext cx="2194939" cy="4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438347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0 at 11.1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33" y="1232816"/>
            <a:ext cx="5016500" cy="1130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private.yml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sp>
        <p:nvSpPr>
          <p:cNvPr id="8" name="CuadroTexto 7"/>
          <p:cNvSpPr txBox="1"/>
          <p:nvPr/>
        </p:nvSpPr>
        <p:spPr>
          <a:xfrm>
            <a:off x="5647665" y="1819562"/>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5172583" y="1973451"/>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2"/>
          <p:cNvSpPr>
            <a:spLocks noGrp="1"/>
          </p:cNvSpPr>
          <p:nvPr>
            <p:ph type="body" idx="1"/>
          </p:nvPr>
        </p:nvSpPr>
        <p:spPr>
          <a:xfrm>
            <a:off x="444033" y="2750919"/>
            <a:ext cx="8032246" cy="764840"/>
          </a:xfrm>
        </p:spPr>
        <p:txBody>
          <a:bodyPr/>
          <a:lstStyle/>
          <a:p>
            <a:pPr marL="0" indent="0">
              <a:buNone/>
            </a:pPr>
            <a:r>
              <a:rPr lang="en" dirty="0" smtClean="0"/>
              <a:t>Never check this file </a:t>
            </a:r>
            <a:r>
              <a:rPr lang="en" dirty="0"/>
              <a:t>into a </a:t>
            </a:r>
            <a:r>
              <a:rPr lang="en" dirty="0" smtClean="0"/>
              <a:t>repository</a:t>
            </a:r>
            <a:r>
              <a:rPr lang="es-ES_tradnl" dirty="0" smtClean="0"/>
              <a:t>!!!</a:t>
            </a:r>
            <a:endParaRPr lang="en" dirty="0" smtClean="0"/>
          </a:p>
        </p:txBody>
      </p:sp>
    </p:spTree>
    <p:extLst>
      <p:ext uri="{BB962C8B-B14F-4D97-AF65-F5344CB8AC3E}">
        <p14:creationId xmlns:p14="http://schemas.microsoft.com/office/powerpoint/2010/main" val="389217863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job</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0" indent="0">
              <a:buNone/>
            </a:pPr>
            <a:r>
              <a:rPr lang="en" dirty="0" smtClean="0"/>
              <a:t>A job describe pieces of the service or application you are releasing:</a:t>
            </a:r>
          </a:p>
          <a:p>
            <a:pPr marL="266700" indent="-266700"/>
            <a:r>
              <a:rPr lang="en" dirty="0" smtClean="0"/>
              <a:t>What packages depends on</a:t>
            </a:r>
          </a:p>
          <a:p>
            <a:pPr marL="266700" indent="-266700"/>
            <a:r>
              <a:rPr lang="en" dirty="0" smtClean="0"/>
              <a:t>How to start/stop it</a:t>
            </a:r>
          </a:p>
          <a:p>
            <a:pPr marL="266700" indent="-266700"/>
            <a:r>
              <a:rPr lang="en" dirty="0" smtClean="0"/>
              <a:t>How to monitor it</a:t>
            </a:r>
          </a:p>
          <a:p>
            <a:pPr marL="266700" indent="-266700"/>
            <a:r>
              <a:rPr lang="en" dirty="0" smtClean="0"/>
              <a:t>What properties can be configured</a:t>
            </a:r>
          </a:p>
          <a:p>
            <a:pPr marL="179388" indent="-179388"/>
            <a:endParaRPr lang="es-ES_tradnl" dirty="0" smtClean="0"/>
          </a:p>
        </p:txBody>
      </p:sp>
    </p:spTree>
    <p:extLst>
      <p:ext uri="{BB962C8B-B14F-4D97-AF65-F5344CB8AC3E}">
        <p14:creationId xmlns:p14="http://schemas.microsoft.com/office/powerpoint/2010/main" val="104014013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Job</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Spec: describes the job specification (package’s dependencies, templates and properties)</a:t>
            </a:r>
          </a:p>
          <a:p>
            <a:pPr marL="179388" indent="-179388"/>
            <a:r>
              <a:rPr lang="en" dirty="0" smtClean="0"/>
              <a:t>Monit: describes how to run the job’s processes</a:t>
            </a:r>
          </a:p>
          <a:p>
            <a:pPr marL="179388" indent="-179388"/>
            <a:r>
              <a:rPr lang="en" dirty="0" smtClean="0"/>
              <a:t>Templates: control scripts, configuration files, …</a:t>
            </a:r>
          </a:p>
        </p:txBody>
      </p:sp>
    </p:spTree>
    <p:extLst>
      <p:ext uri="{BB962C8B-B14F-4D97-AF65-F5344CB8AC3E}">
        <p14:creationId xmlns:p14="http://schemas.microsoft.com/office/powerpoint/2010/main" val="17136134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CM &amp; Orchestration tools</a:t>
            </a:r>
            <a:endParaRPr lang="en" dirty="0">
              <a:solidFill>
                <a:srgbClr val="138A7E"/>
              </a:solidFill>
            </a:endParaRPr>
          </a:p>
        </p:txBody>
      </p:sp>
      <p:pic>
        <p:nvPicPr>
          <p:cNvPr id="8" name="Picture 10" descr="puppet-lab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3" y="1889125"/>
            <a:ext cx="1531506" cy="1508124"/>
          </a:xfrm>
          <a:prstGeom prst="rect">
            <a:avLst/>
          </a:prstGeom>
        </p:spPr>
      </p:pic>
      <p:pic>
        <p:nvPicPr>
          <p:cNvPr id="9" name="Picture 12" descr="Chef_Vertical_CCan_R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125" y="1861229"/>
            <a:ext cx="1312418" cy="1419307"/>
          </a:xfrm>
          <a:prstGeom prst="rect">
            <a:avLst/>
          </a:prstGeom>
        </p:spPr>
      </p:pic>
      <p:pic>
        <p:nvPicPr>
          <p:cNvPr id="10" name="Picture 13" descr="ansible_logo_black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762125"/>
            <a:ext cx="1523999" cy="1523999"/>
          </a:xfrm>
          <a:prstGeom prst="rect">
            <a:avLst/>
          </a:prstGeom>
        </p:spPr>
      </p:pic>
      <p:pic>
        <p:nvPicPr>
          <p:cNvPr id="11" name="Picture 14" descr="SaltStack logo - black on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7624" y="1941798"/>
            <a:ext cx="1666875" cy="1043464"/>
          </a:xfrm>
          <a:prstGeom prst="rect">
            <a:avLst/>
          </a:prstGeom>
        </p:spPr>
      </p:pic>
    </p:spTree>
    <p:extLst>
      <p:ext uri="{BB962C8B-B14F-4D97-AF65-F5344CB8AC3E}">
        <p14:creationId xmlns:p14="http://schemas.microsoft.com/office/powerpoint/2010/main" val="1983364804"/>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6-01-12 at 12.4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24" y="1129141"/>
            <a:ext cx="4356100" cy="2654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4" name="CuadroTexto 3"/>
          <p:cNvSpPr txBox="1"/>
          <p:nvPr/>
        </p:nvSpPr>
        <p:spPr>
          <a:xfrm>
            <a:off x="5799484" y="1299061"/>
            <a:ext cx="973118" cy="307777"/>
          </a:xfrm>
          <a:prstGeom prst="rect">
            <a:avLst/>
          </a:prstGeom>
          <a:noFill/>
        </p:spPr>
        <p:txBody>
          <a:bodyPr wrap="none" rtlCol="0">
            <a:spAutoFit/>
          </a:bodyPr>
          <a:lstStyle/>
          <a:p>
            <a:r>
              <a:rPr lang="es-ES_tradnl" dirty="0" smtClean="0">
                <a:solidFill>
                  <a:schemeClr val="bg1"/>
                </a:solidFill>
              </a:rPr>
              <a:t>Job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403324"/>
            <a:ext cx="1336661"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template</a:t>
            </a:r>
            <a:endParaRPr lang="en" dirty="0">
              <a:solidFill>
                <a:schemeClr val="bg1"/>
              </a:solidFill>
            </a:endParaRPr>
          </a:p>
        </p:txBody>
      </p:sp>
      <p:cxnSp>
        <p:nvCxnSpPr>
          <p:cNvPr id="13" name="Conector recto de flecha 12"/>
          <p:cNvCxnSpPr>
            <a:stCxn id="4" idx="1"/>
          </p:cNvCxnSpPr>
          <p:nvPr/>
        </p:nvCxnSpPr>
        <p:spPr>
          <a:xfrm flipH="1">
            <a:off x="2175821" y="1452950"/>
            <a:ext cx="36236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a:off x="5198424" y="2557213"/>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799484" y="1632074"/>
            <a:ext cx="2520304"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package</a:t>
            </a:r>
            <a:r>
              <a:rPr lang="es-ES_tradnl" dirty="0" smtClean="0">
                <a:solidFill>
                  <a:schemeClr val="bg1"/>
                </a:solidFill>
              </a:rPr>
              <a:t> </a:t>
            </a:r>
            <a:r>
              <a:rPr lang="es-ES_tradnl" dirty="0" err="1" smtClean="0">
                <a:solidFill>
                  <a:schemeClr val="bg1"/>
                </a:solidFill>
              </a:rPr>
              <a:t>dependencies</a:t>
            </a:r>
            <a:endParaRPr lang="en" dirty="0">
              <a:solidFill>
                <a:schemeClr val="bg1"/>
              </a:solidFill>
            </a:endParaRPr>
          </a:p>
        </p:txBody>
      </p:sp>
      <p:cxnSp>
        <p:nvCxnSpPr>
          <p:cNvPr id="21" name="Conector recto de flecha 20"/>
          <p:cNvCxnSpPr>
            <a:stCxn id="17" idx="1"/>
          </p:cNvCxnSpPr>
          <p:nvPr/>
        </p:nvCxnSpPr>
        <p:spPr>
          <a:xfrm flipH="1">
            <a:off x="2566581" y="1785963"/>
            <a:ext cx="3232903" cy="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993753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2 at 12.4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0" y="1420380"/>
            <a:ext cx="6121400" cy="2019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8" name="CuadroTexto 7"/>
          <p:cNvSpPr txBox="1"/>
          <p:nvPr/>
        </p:nvSpPr>
        <p:spPr>
          <a:xfrm>
            <a:off x="6563242" y="1657275"/>
            <a:ext cx="1362172"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cxnSp>
        <p:nvCxnSpPr>
          <p:cNvPr id="15" name="Conector recto de flecha 14"/>
          <p:cNvCxnSpPr>
            <a:stCxn id="8" idx="1"/>
          </p:cNvCxnSpPr>
          <p:nvPr/>
        </p:nvCxnSpPr>
        <p:spPr>
          <a:xfrm flipH="1">
            <a:off x="1829466" y="1811164"/>
            <a:ext cx="4733776" cy="62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6559141" y="1891848"/>
            <a:ext cx="1781294"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description</a:t>
            </a:r>
            <a:endParaRPr lang="en" dirty="0">
              <a:solidFill>
                <a:schemeClr val="bg1"/>
              </a:solidFill>
            </a:endParaRPr>
          </a:p>
        </p:txBody>
      </p:sp>
      <p:cxnSp>
        <p:nvCxnSpPr>
          <p:cNvPr id="14" name="Conector recto de flecha 13"/>
          <p:cNvCxnSpPr>
            <a:stCxn id="12" idx="1"/>
          </p:cNvCxnSpPr>
          <p:nvPr/>
        </p:nvCxnSpPr>
        <p:spPr>
          <a:xfrm flipH="1">
            <a:off x="5958081" y="2045737"/>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6563242" y="2152244"/>
            <a:ext cx="1931200"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default </a:t>
            </a:r>
            <a:r>
              <a:rPr lang="es-ES_tradnl" dirty="0" err="1" smtClean="0">
                <a:solidFill>
                  <a:schemeClr val="bg1"/>
                </a:solidFill>
              </a:rPr>
              <a:t>value</a:t>
            </a:r>
            <a:endParaRPr lang="en" dirty="0">
              <a:solidFill>
                <a:schemeClr val="bg1"/>
              </a:solidFill>
            </a:endParaRPr>
          </a:p>
        </p:txBody>
      </p:sp>
      <p:cxnSp>
        <p:nvCxnSpPr>
          <p:cNvPr id="19" name="Conector recto de flecha 18"/>
          <p:cNvCxnSpPr>
            <a:stCxn id="18" idx="1"/>
          </p:cNvCxnSpPr>
          <p:nvPr/>
        </p:nvCxnSpPr>
        <p:spPr>
          <a:xfrm flipH="1">
            <a:off x="2149179" y="2306133"/>
            <a:ext cx="44140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78337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5" name="Imagen 4" descr="Screen Shot 2016-01-10 at 11.21.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0" y="1606838"/>
            <a:ext cx="5969000" cy="1079500"/>
          </a:xfrm>
          <a:prstGeom prst="rect">
            <a:avLst/>
          </a:prstGeom>
        </p:spPr>
      </p:pic>
      <p:sp>
        <p:nvSpPr>
          <p:cNvPr id="4" name="CuadroTexto 3"/>
          <p:cNvSpPr txBox="1"/>
          <p:nvPr/>
        </p:nvSpPr>
        <p:spPr>
          <a:xfrm>
            <a:off x="5799484" y="1299061"/>
            <a:ext cx="2369960"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monitor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6" name="CuadroTexto 5"/>
          <p:cNvSpPr txBox="1"/>
          <p:nvPr/>
        </p:nvSpPr>
        <p:spPr>
          <a:xfrm>
            <a:off x="1706812" y="3174473"/>
            <a:ext cx="2220405" cy="307777"/>
          </a:xfrm>
          <a:prstGeom prst="rect">
            <a:avLst/>
          </a:prstGeom>
          <a:noFill/>
        </p:spPr>
        <p:txBody>
          <a:bodyPr wrap="none" rtlCol="0">
            <a:spAutoFit/>
          </a:bodyPr>
          <a:lstStyle/>
          <a:p>
            <a:r>
              <a:rPr lang="es-ES_tradnl" dirty="0" err="1" smtClean="0">
                <a:solidFill>
                  <a:schemeClr val="bg1"/>
                </a:solidFill>
              </a:rPr>
              <a:t>Ownership</a:t>
            </a:r>
            <a:r>
              <a:rPr lang="es-ES_tradnl" dirty="0" smtClean="0">
                <a:solidFill>
                  <a:schemeClr val="bg1"/>
                </a:solidFill>
              </a:rPr>
              <a:t> of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7" name="CuadroTexto 6"/>
          <p:cNvSpPr txBox="1"/>
          <p:nvPr/>
        </p:nvSpPr>
        <p:spPr>
          <a:xfrm>
            <a:off x="3074471" y="1069557"/>
            <a:ext cx="1332191" cy="307777"/>
          </a:xfrm>
          <a:prstGeom prst="rect">
            <a:avLst/>
          </a:prstGeom>
          <a:noFill/>
        </p:spPr>
        <p:txBody>
          <a:bodyPr wrap="none" rtlCol="0">
            <a:spAutoFit/>
          </a:bodyPr>
          <a:lstStyle/>
          <a:p>
            <a:r>
              <a:rPr lang="es-ES_tradnl" dirty="0" err="1" smtClean="0">
                <a:solidFill>
                  <a:schemeClr val="bg1"/>
                </a:solidFill>
              </a:rPr>
              <a:t>Process</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823684"/>
            <a:ext cx="2509696"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a:t>
            </a:r>
            <a:r>
              <a:rPr lang="es-ES_tradnl" dirty="0" err="1" smtClean="0">
                <a:solidFill>
                  <a:schemeClr val="bg1"/>
                </a:solidFill>
              </a:rPr>
              <a:t>start</a:t>
            </a:r>
            <a:r>
              <a:rPr lang="es-ES_tradnl" dirty="0" smtClean="0">
                <a:solidFill>
                  <a:schemeClr val="bg1"/>
                </a:solidFill>
              </a:rPr>
              <a:t>/stop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cxnSp>
        <p:nvCxnSpPr>
          <p:cNvPr id="9" name="Conector recto de flecha 8"/>
          <p:cNvCxnSpPr>
            <a:stCxn id="7" idx="1"/>
          </p:cNvCxnSpPr>
          <p:nvPr/>
        </p:nvCxnSpPr>
        <p:spPr>
          <a:xfrm flipH="1">
            <a:off x="2406725" y="1223446"/>
            <a:ext cx="667746" cy="383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flipV="1">
            <a:off x="1474230" y="2753266"/>
            <a:ext cx="232582" cy="575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4" idx="1"/>
          </p:cNvCxnSpPr>
          <p:nvPr/>
        </p:nvCxnSpPr>
        <p:spPr>
          <a:xfrm flipH="1">
            <a:off x="5319661" y="1452950"/>
            <a:ext cx="479823" cy="332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flipV="1">
            <a:off x="5506160" y="2540110"/>
            <a:ext cx="293324" cy="43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2407077"/>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Templates</a:t>
            </a:r>
            <a:endParaRPr lang="en" dirty="0">
              <a:solidFill>
                <a:srgbClr val="138A7E"/>
              </a:solidFill>
            </a:endParaRPr>
          </a:p>
        </p:txBody>
      </p:sp>
      <p:pic>
        <p:nvPicPr>
          <p:cNvPr id="3" name="Imagen 2" descr="Screen Shot 2016-01-12 at 12.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99" y="933119"/>
            <a:ext cx="3375045" cy="3641964"/>
          </a:xfrm>
          <a:prstGeom prst="rect">
            <a:avLst/>
          </a:prstGeom>
        </p:spPr>
      </p:pic>
    </p:spTree>
    <p:extLst>
      <p:ext uri="{BB962C8B-B14F-4D97-AF65-F5344CB8AC3E}">
        <p14:creationId xmlns:p14="http://schemas.microsoft.com/office/powerpoint/2010/main" val="147236258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Special scripts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smtClean="0">
                <a:solidFill>
                  <a:schemeClr val="accent1"/>
                </a:solidFill>
              </a:rPr>
              <a:t>bin/pre-start</a:t>
            </a:r>
            <a:r>
              <a:rPr lang="en" dirty="0" smtClean="0"/>
              <a:t>: will run before the job is started. This script allows the job to prepare machine and/or persistent data before starting its operation.</a:t>
            </a:r>
          </a:p>
          <a:p>
            <a:pPr marL="179388" indent="-179388"/>
            <a:r>
              <a:rPr lang="en" dirty="0" smtClean="0">
                <a:solidFill>
                  <a:srgbClr val="138A7E"/>
                </a:solidFill>
              </a:rPr>
              <a:t>bin/drain</a:t>
            </a:r>
            <a:r>
              <a:rPr lang="en" dirty="0" smtClean="0"/>
              <a:t>:  will run when the job is restarted or stopped. This script allows the job to clean up and get into a state where it can be safely stopped</a:t>
            </a:r>
          </a:p>
          <a:p>
            <a:pPr marL="179388" indent="-179388"/>
            <a:r>
              <a:rPr lang="es-ES_tradnl" dirty="0" err="1" smtClean="0">
                <a:solidFill>
                  <a:srgbClr val="138A7E"/>
                </a:solidFill>
              </a:rPr>
              <a:t>bin</a:t>
            </a:r>
            <a:r>
              <a:rPr lang="es-ES_tradnl" dirty="0" smtClean="0">
                <a:solidFill>
                  <a:srgbClr val="138A7E"/>
                </a:solidFill>
              </a:rPr>
              <a:t>/</a:t>
            </a:r>
            <a:r>
              <a:rPr lang="es-ES_tradnl" dirty="0" err="1" smtClean="0">
                <a:solidFill>
                  <a:srgbClr val="138A7E"/>
                </a:solidFill>
              </a:rPr>
              <a:t>run</a:t>
            </a:r>
            <a:r>
              <a:rPr lang="en" dirty="0" smtClean="0"/>
              <a:t>:</a:t>
            </a:r>
            <a:r>
              <a:rPr lang="es-ES_tradnl" dirty="0" smtClean="0"/>
              <a:t> </a:t>
            </a:r>
            <a:r>
              <a:rPr lang="es-ES_tradnl" dirty="0" err="1" smtClean="0"/>
              <a:t>will</a:t>
            </a:r>
            <a:r>
              <a:rPr lang="es-ES_tradnl" dirty="0" smtClean="0"/>
              <a:t> </a:t>
            </a:r>
            <a:r>
              <a:rPr lang="es-ES_tradnl" dirty="0" err="1" smtClean="0"/>
              <a:t>run</a:t>
            </a:r>
            <a:r>
              <a:rPr lang="es-ES_tradnl" dirty="0" smtClean="0"/>
              <a:t> a </a:t>
            </a:r>
            <a:r>
              <a:rPr lang="es-ES_tradnl" dirty="0" err="1" smtClean="0"/>
              <a:t>job’s</a:t>
            </a:r>
            <a:r>
              <a:rPr lang="es-ES_tradnl" dirty="0" smtClean="0"/>
              <a:t> </a:t>
            </a:r>
            <a:r>
              <a:rPr lang="es-ES_tradnl" dirty="0" err="1" smtClean="0"/>
              <a:t>errand</a:t>
            </a:r>
            <a:endParaRPr lang="en" dirty="0" smtClean="0"/>
          </a:p>
        </p:txBody>
      </p:sp>
    </p:spTree>
    <p:extLst>
      <p:ext uri="{BB962C8B-B14F-4D97-AF65-F5344CB8AC3E}">
        <p14:creationId xmlns:p14="http://schemas.microsoft.com/office/powerpoint/2010/main" val="971896231"/>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487149"/>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8195382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Pivotal OpsManager and BOSH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768729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grpSp>
        <p:nvGrpSpPr>
          <p:cNvPr id="138" name="Agrupar 137"/>
          <p:cNvGrpSpPr/>
          <p:nvPr/>
        </p:nvGrpSpPr>
        <p:grpSpPr>
          <a:xfrm>
            <a:off x="2659483" y="2085971"/>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OpsManager is a web UI that installs and then sits on top of BOSH</a:t>
            </a:r>
          </a:p>
        </p:txBody>
      </p:sp>
    </p:spTree>
    <p:extLst>
      <p:ext uri="{BB962C8B-B14F-4D97-AF65-F5344CB8AC3E}">
        <p14:creationId xmlns:p14="http://schemas.microsoft.com/office/powerpoint/2010/main" val="23052846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US" sz="2400" dirty="0" smtClean="0"/>
              <a:t>Click to install &amp; update</a:t>
            </a:r>
            <a:endParaRPr lang="en" sz="2400" dirty="0" smtClean="0"/>
          </a:p>
        </p:txBody>
      </p:sp>
      <p:pic>
        <p:nvPicPr>
          <p:cNvPr id="5" name="Imagen 4" descr="Screen Shot 2016-01-09 at 18.3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8" y="1609903"/>
            <a:ext cx="8094085" cy="2604406"/>
          </a:xfrm>
          <a:prstGeom prst="rect">
            <a:avLst/>
          </a:prstGeom>
        </p:spPr>
      </p:pic>
    </p:spTree>
    <p:extLst>
      <p:ext uri="{BB962C8B-B14F-4D97-AF65-F5344CB8AC3E}">
        <p14:creationId xmlns:p14="http://schemas.microsoft.com/office/powerpoint/2010/main" val="170644938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a:t>Simple interface allows a streamlined set up </a:t>
            </a:r>
            <a:r>
              <a:rPr lang="en-US" sz="2400" dirty="0" smtClean="0"/>
              <a:t>and configuration</a:t>
            </a:r>
            <a:endParaRPr lang="en" sz="2400" dirty="0" smtClean="0"/>
          </a:p>
        </p:txBody>
      </p:sp>
      <p:pic>
        <p:nvPicPr>
          <p:cNvPr id="4" name="Imagen 3" descr="Screen Shot 2016-01-09 at 18.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46" y="1515265"/>
            <a:ext cx="5247092" cy="2965283"/>
          </a:xfrm>
          <a:prstGeom prst="rect">
            <a:avLst/>
          </a:prstGeom>
        </p:spPr>
      </p:pic>
    </p:spTree>
    <p:extLst>
      <p:ext uri="{BB962C8B-B14F-4D97-AF65-F5344CB8AC3E}">
        <p14:creationId xmlns:p14="http://schemas.microsoft.com/office/powerpoint/2010/main" val="3536260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8153" cy="363558"/>
          </a:xfrm>
        </p:spPr>
        <p:txBody>
          <a:bodyPr/>
          <a:lstStyle/>
          <a:p>
            <a:r>
              <a:rPr lang="en" dirty="0" smtClean="0">
                <a:solidFill>
                  <a:srgbClr val="138A7E"/>
                </a:solidFill>
              </a:rPr>
              <a:t>What is </a:t>
            </a:r>
            <a:r>
              <a:rPr lang="en-US" dirty="0" smtClean="0">
                <a:solidFill>
                  <a:srgbClr val="138A7E"/>
                </a:solidFill>
              </a:rPr>
              <a:t>missing</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5" y="953888"/>
            <a:ext cx="8748153" cy="3597520"/>
          </a:xfrm>
        </p:spPr>
        <p:txBody>
          <a:bodyPr/>
          <a:lstStyle/>
          <a:p>
            <a:pPr marL="179388" indent="-179388"/>
            <a:r>
              <a:rPr lang="en" dirty="0"/>
              <a:t>These tools were designed to ensure servers are in a desired configuration, not to rapidly deploy </a:t>
            </a:r>
            <a:r>
              <a:rPr lang="en" dirty="0" smtClean="0"/>
              <a:t>software.</a:t>
            </a:r>
            <a:endParaRPr lang="es-ES_tradnl" dirty="0"/>
          </a:p>
          <a:p>
            <a:pPr marL="179388" indent="-179388"/>
            <a:r>
              <a:rPr lang="en" dirty="0" smtClean="0"/>
              <a:t>Coordinating </a:t>
            </a:r>
            <a:r>
              <a:rPr lang="en" dirty="0"/>
              <a:t>actions across different systems </a:t>
            </a:r>
            <a:r>
              <a:rPr lang="en" dirty="0" smtClean="0"/>
              <a:t>is </a:t>
            </a:r>
            <a:r>
              <a:rPr lang="en" dirty="0"/>
              <a:t>left up to the user, requiring scripts or other tools</a:t>
            </a:r>
            <a:r>
              <a:rPr lang="en" dirty="0" smtClean="0"/>
              <a:t>.</a:t>
            </a:r>
          </a:p>
          <a:p>
            <a:pPr marL="179388" indent="-179388"/>
            <a:r>
              <a:rPr lang="en" dirty="0"/>
              <a:t>Manage </a:t>
            </a:r>
            <a:r>
              <a:rPr lang="en" dirty="0" smtClean="0"/>
              <a:t>services …</a:t>
            </a:r>
            <a:r>
              <a:rPr lang="en" dirty="0"/>
              <a:t>not </a:t>
            </a:r>
            <a:r>
              <a:rPr lang="en" dirty="0" smtClean="0"/>
              <a:t>servers or VMs</a:t>
            </a:r>
            <a:endParaRPr lang="en" dirty="0"/>
          </a:p>
        </p:txBody>
      </p:sp>
    </p:spTree>
    <p:extLst>
      <p:ext uri="{BB962C8B-B14F-4D97-AF65-F5344CB8AC3E}">
        <p14:creationId xmlns:p14="http://schemas.microsoft.com/office/powerpoint/2010/main" val="2998245809"/>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Built-in platform monitoring</a:t>
            </a:r>
          </a:p>
        </p:txBody>
      </p:sp>
      <p:pic>
        <p:nvPicPr>
          <p:cNvPr id="3" name="Imagen 2" descr="Screen Shot 2016-01-09 at 18.1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06" y="1448115"/>
            <a:ext cx="7674392" cy="3099323"/>
          </a:xfrm>
          <a:prstGeom prst="rect">
            <a:avLst/>
          </a:prstGeom>
        </p:spPr>
      </p:pic>
    </p:spTree>
    <p:extLst>
      <p:ext uri="{BB962C8B-B14F-4D97-AF65-F5344CB8AC3E}">
        <p14:creationId xmlns:p14="http://schemas.microsoft.com/office/powerpoint/2010/main" val="81038275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Credentials management</a:t>
            </a:r>
          </a:p>
        </p:txBody>
      </p:sp>
      <p:pic>
        <p:nvPicPr>
          <p:cNvPr id="4" name="Imagen 3" descr="Screen Shot 2016-01-09 at 18.3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29" y="1460964"/>
            <a:ext cx="5405267" cy="3105528"/>
          </a:xfrm>
          <a:prstGeom prst="rect">
            <a:avLst/>
          </a:prstGeom>
        </p:spPr>
      </p:pic>
    </p:spTree>
    <p:extLst>
      <p:ext uri="{BB962C8B-B14F-4D97-AF65-F5344CB8AC3E}">
        <p14:creationId xmlns:p14="http://schemas.microsoft.com/office/powerpoint/2010/main" val="468570408"/>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Explore install logs</a:t>
            </a:r>
          </a:p>
        </p:txBody>
      </p:sp>
      <p:pic>
        <p:nvPicPr>
          <p:cNvPr id="3" name="Imagen 2" descr="Screen Shot 2016-01-09 at 18.1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89" y="1548024"/>
            <a:ext cx="5979267" cy="2999746"/>
          </a:xfrm>
          <a:prstGeom prst="rect">
            <a:avLst/>
          </a:prstGeom>
        </p:spPr>
      </p:pic>
    </p:spTree>
    <p:extLst>
      <p:ext uri="{BB962C8B-B14F-4D97-AF65-F5344CB8AC3E}">
        <p14:creationId xmlns:p14="http://schemas.microsoft.com/office/powerpoint/2010/main" val="53768690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Scale the platform</a:t>
            </a:r>
          </a:p>
        </p:txBody>
      </p:sp>
      <p:pic>
        <p:nvPicPr>
          <p:cNvPr id="4" name="Imagen 3" descr="Screen Shot 2016-01-09 at 18.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4" y="1689744"/>
            <a:ext cx="8113430" cy="2232164"/>
          </a:xfrm>
          <a:prstGeom prst="rect">
            <a:avLst/>
          </a:prstGeom>
        </p:spPr>
      </p:pic>
    </p:spTree>
    <p:extLst>
      <p:ext uri="{BB962C8B-B14F-4D97-AF65-F5344CB8AC3E}">
        <p14:creationId xmlns:p14="http://schemas.microsoft.com/office/powerpoint/2010/main" val="425400810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Easily import new products</a:t>
            </a:r>
          </a:p>
        </p:txBody>
      </p:sp>
      <p:pic>
        <p:nvPicPr>
          <p:cNvPr id="4" name="Imagen 3" descr="Screen Shot 2016-01-09 at 18.30.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1631385"/>
            <a:ext cx="1969792" cy="2849163"/>
          </a:xfrm>
          <a:prstGeom prst="rect">
            <a:avLst/>
          </a:prstGeom>
        </p:spPr>
      </p:pic>
    </p:spTree>
    <p:extLst>
      <p:ext uri="{BB962C8B-B14F-4D97-AF65-F5344CB8AC3E}">
        <p14:creationId xmlns:p14="http://schemas.microsoft.com/office/powerpoint/2010/main" val="138170641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Network</a:t>
            </a:r>
            <a:endParaRPr lang="en" dirty="0">
              <a:solidFill>
                <a:srgbClr val="138A7E"/>
              </a:solidFill>
            </a:endParaRPr>
          </a:p>
        </p:txBody>
      </p:sp>
      <p:grpSp>
        <p:nvGrpSpPr>
          <p:cNvPr id="3" name="Agrupar 2"/>
          <p:cNvGrpSpPr/>
          <p:nvPr/>
        </p:nvGrpSpPr>
        <p:grpSpPr>
          <a:xfrm>
            <a:off x="660762" y="3041609"/>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Network provides a rich set of products for Pivotal OpsManager</a:t>
            </a:r>
          </a:p>
        </p:txBody>
      </p:sp>
      <p:grpSp>
        <p:nvGrpSpPr>
          <p:cNvPr id="13" name="Agrupar 12"/>
          <p:cNvGrpSpPr/>
          <p:nvPr/>
        </p:nvGrpSpPr>
        <p:grpSpPr>
          <a:xfrm>
            <a:off x="556823" y="1831498"/>
            <a:ext cx="3377583" cy="1136487"/>
            <a:chOff x="556824" y="1528911"/>
            <a:chExt cx="3377583" cy="1136487"/>
          </a:xfrm>
        </p:grpSpPr>
        <p:pic>
          <p:nvPicPr>
            <p:cNvPr id="4" name="Imagen 3" descr="Screen Shot 2016-01-09 at 17.53.1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824" y="1528911"/>
              <a:ext cx="1128597" cy="377999"/>
            </a:xfrm>
            <a:prstGeom prst="rect">
              <a:avLst/>
            </a:prstGeom>
          </p:spPr>
        </p:pic>
        <p:pic>
          <p:nvPicPr>
            <p:cNvPr id="5" name="Imagen 4" descr="Screen Shot 2016-01-09 at 17.53.4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24" y="1884084"/>
              <a:ext cx="1128597" cy="397234"/>
            </a:xfrm>
            <a:prstGeom prst="rect">
              <a:avLst/>
            </a:prstGeom>
          </p:spPr>
        </p:pic>
        <p:pic>
          <p:nvPicPr>
            <p:cNvPr id="6" name="Imagen 5" descr="Screen Shot 2016-01-09 at 17.54.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5421" y="2231942"/>
              <a:ext cx="1123145" cy="433456"/>
            </a:xfrm>
            <a:prstGeom prst="rect">
              <a:avLst/>
            </a:prstGeom>
          </p:spPr>
        </p:pic>
        <p:pic>
          <p:nvPicPr>
            <p:cNvPr id="7" name="Imagen 6" descr="Screen Shot 2016-01-09 at 17.54.0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5421" y="1884083"/>
              <a:ext cx="1125839" cy="397234"/>
            </a:xfrm>
            <a:prstGeom prst="rect">
              <a:avLst/>
            </a:prstGeom>
          </p:spPr>
        </p:pic>
        <p:pic>
          <p:nvPicPr>
            <p:cNvPr id="8" name="Imagen 7" descr="Screen Shot 2016-01-09 at 17.53.5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5421" y="1528911"/>
              <a:ext cx="1125839" cy="374407"/>
            </a:xfrm>
            <a:prstGeom prst="rect">
              <a:avLst/>
            </a:prstGeom>
          </p:spPr>
        </p:pic>
        <p:pic>
          <p:nvPicPr>
            <p:cNvPr id="9" name="Imagen 8" descr="Screen Shot 2016-01-09 at 17.56.5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24" y="2272667"/>
              <a:ext cx="1128596" cy="392730"/>
            </a:xfrm>
            <a:prstGeom prst="rect">
              <a:avLst/>
            </a:prstGeom>
          </p:spPr>
        </p:pic>
        <p:pic>
          <p:nvPicPr>
            <p:cNvPr id="10" name="Imagen 9" descr="Screen Shot 2016-01-09 at 17.57.4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8566" y="1528911"/>
              <a:ext cx="1125840" cy="355173"/>
            </a:xfrm>
            <a:prstGeom prst="rect">
              <a:avLst/>
            </a:prstGeom>
          </p:spPr>
        </p:pic>
        <p:pic>
          <p:nvPicPr>
            <p:cNvPr id="11" name="Imagen 10" descr="Screen Shot 2016-01-09 at 17.57.5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1260" y="1876053"/>
              <a:ext cx="1123146" cy="337294"/>
            </a:xfrm>
            <a:prstGeom prst="rect">
              <a:avLst/>
            </a:prstGeom>
          </p:spPr>
        </p:pic>
        <p:pic>
          <p:nvPicPr>
            <p:cNvPr id="12" name="Imagen 11" descr="Screen Shot 2016-01-09 at 17.58.06.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08567" y="2206203"/>
              <a:ext cx="1125840" cy="459194"/>
            </a:xfrm>
            <a:prstGeom prst="rect">
              <a:avLst/>
            </a:prstGeom>
          </p:spPr>
        </p:pic>
      </p:grpSp>
      <p:sp>
        <p:nvSpPr>
          <p:cNvPr id="54" name="CuadroTexto 53"/>
          <p:cNvSpPr txBox="1"/>
          <p:nvPr/>
        </p:nvSpPr>
        <p:spPr>
          <a:xfrm>
            <a:off x="4104241" y="2044046"/>
            <a:ext cx="4700927" cy="584776"/>
          </a:xfrm>
          <a:prstGeom prst="rect">
            <a:avLst/>
          </a:prstGeom>
          <a:noFill/>
        </p:spPr>
        <p:txBody>
          <a:bodyPr wrap="none" rtlCol="0">
            <a:spAutoFit/>
          </a:bodyPr>
          <a:lstStyle/>
          <a:p>
            <a:r>
              <a:rPr lang="en" sz="3200" dirty="0">
                <a:hlinkClick r:id="rId18"/>
              </a:rPr>
              <a:t>https://network.pivotal.io/</a:t>
            </a:r>
            <a:endParaRPr lang="en" sz="3200" dirty="0"/>
          </a:p>
        </p:txBody>
      </p:sp>
    </p:spTree>
    <p:extLst>
      <p:ext uri="{BB962C8B-B14F-4D97-AF65-F5344CB8AC3E}">
        <p14:creationId xmlns:p14="http://schemas.microsoft.com/office/powerpoint/2010/main" val="991054656"/>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a:t>
            </a:r>
            <a:endParaRPr lang="en" dirty="0">
              <a:solidFill>
                <a:srgbClr val="138A7E"/>
              </a:solidFill>
            </a:endParaRPr>
          </a:p>
        </p:txBody>
      </p:sp>
      <p:pic>
        <p:nvPicPr>
          <p:cNvPr id="5" name="Imagen 4" descr="Screen Shot 2016-01-09 at 18.3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9" y="1407539"/>
            <a:ext cx="3149600" cy="2438400"/>
          </a:xfrm>
          <a:prstGeom prst="rect">
            <a:avLst/>
          </a:prstGeom>
        </p:spPr>
      </p:pic>
      <p:sp>
        <p:nvSpPr>
          <p:cNvPr id="7" name="CuadroTexto 6"/>
          <p:cNvSpPr txBox="1"/>
          <p:nvPr/>
        </p:nvSpPr>
        <p:spPr>
          <a:xfrm>
            <a:off x="4492322" y="2320343"/>
            <a:ext cx="3078725" cy="307777"/>
          </a:xfrm>
          <a:prstGeom prst="rect">
            <a:avLst/>
          </a:prstGeom>
          <a:noFill/>
        </p:spPr>
        <p:txBody>
          <a:bodyPr wrap="none" rtlCol="0">
            <a:spAutoFit/>
          </a:bodyPr>
          <a:lstStyle/>
          <a:p>
            <a:r>
              <a:rPr lang="en" dirty="0" smtClean="0">
                <a:solidFill>
                  <a:schemeClr val="bg1"/>
                </a:solidFill>
              </a:rPr>
              <a:t>Manifest templates and UI rendering</a:t>
            </a:r>
            <a:endParaRPr lang="en" dirty="0">
              <a:solidFill>
                <a:schemeClr val="bg1"/>
              </a:solidFill>
            </a:endParaRPr>
          </a:p>
        </p:txBody>
      </p:sp>
      <p:sp>
        <p:nvSpPr>
          <p:cNvPr id="8" name="CuadroTexto 7"/>
          <p:cNvSpPr txBox="1"/>
          <p:nvPr/>
        </p:nvSpPr>
        <p:spPr>
          <a:xfrm>
            <a:off x="4492322" y="1891668"/>
            <a:ext cx="2778913" cy="307777"/>
          </a:xfrm>
          <a:prstGeom prst="rect">
            <a:avLst/>
          </a:prstGeom>
          <a:noFill/>
        </p:spPr>
        <p:txBody>
          <a:bodyPr wrap="none" rtlCol="0">
            <a:spAutoFit/>
          </a:bodyPr>
          <a:lstStyle/>
          <a:p>
            <a:r>
              <a:rPr lang="en" dirty="0" smtClean="0">
                <a:solidFill>
                  <a:schemeClr val="bg1"/>
                </a:solidFill>
              </a:rPr>
              <a:t>Migration from previous versions</a:t>
            </a:r>
            <a:endParaRPr lang="en" dirty="0">
              <a:solidFill>
                <a:schemeClr val="bg1"/>
              </a:solidFill>
            </a:endParaRPr>
          </a:p>
        </p:txBody>
      </p:sp>
      <p:sp>
        <p:nvSpPr>
          <p:cNvPr id="9" name="CuadroTexto 8"/>
          <p:cNvSpPr txBox="1"/>
          <p:nvPr/>
        </p:nvSpPr>
        <p:spPr>
          <a:xfrm>
            <a:off x="4492322" y="3072107"/>
            <a:ext cx="1421959" cy="307777"/>
          </a:xfrm>
          <a:prstGeom prst="rect">
            <a:avLst/>
          </a:prstGeom>
          <a:noFill/>
        </p:spPr>
        <p:txBody>
          <a:bodyPr wrap="none" rtlCol="0">
            <a:spAutoFit/>
          </a:bodyPr>
          <a:lstStyle/>
          <a:p>
            <a:r>
              <a:rPr lang="en" dirty="0" smtClean="0">
                <a:solidFill>
                  <a:schemeClr val="bg1"/>
                </a:solidFill>
              </a:rPr>
              <a:t>BOSH releases</a:t>
            </a:r>
            <a:endParaRPr lang="en" dirty="0">
              <a:solidFill>
                <a:schemeClr val="bg1"/>
              </a:solidFill>
            </a:endParaRPr>
          </a:p>
        </p:txBody>
      </p:sp>
      <p:cxnSp>
        <p:nvCxnSpPr>
          <p:cNvPr id="10" name="Conector recto de flecha 9"/>
          <p:cNvCxnSpPr>
            <a:stCxn id="8" idx="1"/>
          </p:cNvCxnSpPr>
          <p:nvPr/>
        </p:nvCxnSpPr>
        <p:spPr>
          <a:xfrm flipH="1" flipV="1">
            <a:off x="3379349" y="2039976"/>
            <a:ext cx="1112973" cy="5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flipV="1">
            <a:off x="3095920" y="2459686"/>
            <a:ext cx="1396402" cy="1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9" idx="1"/>
          </p:cNvCxnSpPr>
          <p:nvPr/>
        </p:nvCxnSpPr>
        <p:spPr>
          <a:xfrm flipH="1">
            <a:off x="3946208" y="3225996"/>
            <a:ext cx="546114" cy="2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27291"/>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UI rendering</a:t>
            </a:r>
            <a:endParaRPr lang="en" dirty="0">
              <a:solidFill>
                <a:srgbClr val="138A7E"/>
              </a:solidFill>
            </a:endParaRPr>
          </a:p>
        </p:txBody>
      </p:sp>
      <p:pic>
        <p:nvPicPr>
          <p:cNvPr id="3" name="Imagen 2" descr="Screen Shot 2016-01-09 at 18.4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4" y="1133764"/>
            <a:ext cx="8132116" cy="3076230"/>
          </a:xfrm>
          <a:prstGeom prst="rect">
            <a:avLst/>
          </a:prstGeom>
        </p:spPr>
      </p:pic>
      <p:pic>
        <p:nvPicPr>
          <p:cNvPr id="4" name="Imagen 3" descr="Screen Shot 2016-01-09 at 18.44.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75" y="2251176"/>
            <a:ext cx="4128834" cy="1692600"/>
          </a:xfrm>
          <a:prstGeom prst="rect">
            <a:avLst/>
          </a:prstGeom>
        </p:spPr>
      </p:pic>
    </p:spTree>
    <p:extLst>
      <p:ext uri="{BB962C8B-B14F-4D97-AF65-F5344CB8AC3E}">
        <p14:creationId xmlns:p14="http://schemas.microsoft.com/office/powerpoint/2010/main" val="166636602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manifest templates</a:t>
            </a:r>
            <a:endParaRPr lang="en" dirty="0">
              <a:solidFill>
                <a:srgbClr val="138A7E"/>
              </a:solidFill>
            </a:endParaRPr>
          </a:p>
        </p:txBody>
      </p:sp>
      <p:pic>
        <p:nvPicPr>
          <p:cNvPr id="5" name="Imagen 4" descr="Screen Shot 2016-01-09 at 18.46.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09" y="1012260"/>
            <a:ext cx="5465870" cy="3498947"/>
          </a:xfrm>
          <a:prstGeom prst="rect">
            <a:avLst/>
          </a:prstGeom>
        </p:spPr>
      </p:pic>
    </p:spTree>
    <p:extLst>
      <p:ext uri="{BB962C8B-B14F-4D97-AF65-F5344CB8AC3E}">
        <p14:creationId xmlns:p14="http://schemas.microsoft.com/office/powerpoint/2010/main" val="3768373491"/>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487149"/>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6465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Learning curves of </a:t>
            </a:r>
            <a:r>
              <a:rPr lang="en-US" dirty="0" err="1" smtClean="0">
                <a:solidFill>
                  <a:srgbClr val="138A7E"/>
                </a:solidFill>
              </a:rPr>
              <a:t>DevOps</a:t>
            </a:r>
            <a:r>
              <a:rPr lang="en-US" dirty="0" smtClean="0">
                <a:solidFill>
                  <a:srgbClr val="138A7E"/>
                </a:solidFill>
              </a:rPr>
              <a:t> Tools</a:t>
            </a:r>
            <a:endParaRPr lang="en" dirty="0">
              <a:solidFill>
                <a:srgbClr val="138A7E"/>
              </a:solidFill>
            </a:endParaRPr>
          </a:p>
        </p:txBody>
      </p:sp>
      <p:pic>
        <p:nvPicPr>
          <p:cNvPr id="5" name="Imagen 4" descr="CW52H_FWkAAVxp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1" y="1110578"/>
            <a:ext cx="3696758" cy="3270921"/>
          </a:xfrm>
          <a:prstGeom prst="rect">
            <a:avLst/>
          </a:prstGeom>
        </p:spPr>
      </p:pic>
    </p:spTree>
    <p:extLst>
      <p:ext uri="{BB962C8B-B14F-4D97-AF65-F5344CB8AC3E}">
        <p14:creationId xmlns:p14="http://schemas.microsoft.com/office/powerpoint/2010/main" val="151906347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2.0</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605820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2123638392"/>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45609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3856291130"/>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34308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Cloud Foundry</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Service Broker</a:t>
            </a:r>
          </a:p>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And Marketplace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4320034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Services Overview</a:t>
            </a:r>
            <a:endParaRPr lang="en-US" sz="2400" dirty="0"/>
          </a:p>
        </p:txBody>
      </p:sp>
      <p:sp>
        <p:nvSpPr>
          <p:cNvPr id="4" name="Shape 196"/>
          <p:cNvSpPr txBox="1">
            <a:spLocks noGrp="1"/>
          </p:cNvSpPr>
          <p:nvPr>
            <p:ph sz="quarter" idx="4294967295"/>
          </p:nvPr>
        </p:nvSpPr>
        <p:spPr>
          <a:xfrm>
            <a:off x="457200" y="1108074"/>
            <a:ext cx="8229600" cy="3082925"/>
          </a:xfrm>
          <a:prstGeom prst="rect">
            <a:avLst/>
          </a:prstGeom>
        </p:spPr>
        <p:txBody>
          <a:bodyPr>
            <a:normAutofit/>
          </a:bodyPr>
          <a:lstStyle/>
          <a:p>
            <a:pPr marL="514350" lvl="0" indent="-514350">
              <a:buClr>
                <a:srgbClr val="008774"/>
              </a:buClr>
              <a:buFont typeface="+mj-lt"/>
              <a:buAutoNum type="arabicPeriod"/>
            </a:pPr>
            <a:endParaRPr lang="en-US" sz="2800" dirty="0" smtClean="0">
              <a:solidFill>
                <a:schemeClr val="bg1"/>
              </a:solidFill>
              <a:sym typeface="Arial"/>
            </a:endParaRPr>
          </a:p>
          <a:p>
            <a:pPr marL="514350" lvl="0" indent="-514350">
              <a:buClr>
                <a:srgbClr val="008774"/>
              </a:buClr>
              <a:buFont typeface="+mj-lt"/>
              <a:buAutoNum type="arabicPeriod"/>
            </a:pPr>
            <a:r>
              <a:rPr lang="en-US" dirty="0" smtClean="0">
                <a:solidFill>
                  <a:schemeClr val="bg1"/>
                </a:solidFill>
                <a:sym typeface="Arial"/>
              </a:rPr>
              <a:t>Operations</a:t>
            </a:r>
          </a:p>
          <a:p>
            <a:pPr marL="514350" lvl="0" indent="-514350">
              <a:buClr>
                <a:srgbClr val="008774"/>
              </a:buClr>
              <a:buFont typeface="+mj-lt"/>
              <a:buAutoNum type="arabicPeriod"/>
            </a:pPr>
            <a:r>
              <a:rPr lang="en-US" dirty="0" smtClean="0">
                <a:solidFill>
                  <a:schemeClr val="bg1"/>
                </a:solidFill>
                <a:sym typeface="Arial"/>
              </a:rPr>
              <a:t>Service Marketplace</a:t>
            </a:r>
          </a:p>
          <a:p>
            <a:pPr marL="514350" lvl="0" indent="-514350">
              <a:buClr>
                <a:srgbClr val="008774"/>
              </a:buClr>
              <a:buFont typeface="+mj-lt"/>
              <a:buAutoNum type="arabicPeriod"/>
            </a:pPr>
            <a:r>
              <a:rPr lang="en-US" dirty="0" smtClean="0">
                <a:solidFill>
                  <a:schemeClr val="bg1"/>
                </a:solidFill>
                <a:sym typeface="Arial"/>
              </a:rPr>
              <a:t>Developer Experience</a:t>
            </a:r>
          </a:p>
          <a:p>
            <a:pPr marL="0" lvl="0" indent="0">
              <a:buClr>
                <a:srgbClr val="008774"/>
              </a:buClr>
              <a:buNone/>
            </a:pPr>
            <a:endParaRPr lang="en-US" sz="2800" dirty="0">
              <a:sym typeface="Arial"/>
            </a:endParaRPr>
          </a:p>
        </p:txBody>
      </p:sp>
      <p:pic>
        <p:nvPicPr>
          <p:cNvPr id="5" name="Shape 306"/>
          <p:cNvPicPr preferRelativeResize="0"/>
          <p:nvPr/>
        </p:nvPicPr>
        <p:blipFill>
          <a:blip r:embed="rId3">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347063126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54" y="205232"/>
            <a:ext cx="8538884" cy="363558"/>
          </a:xfrm>
        </p:spPr>
        <p:txBody>
          <a:bodyPr/>
          <a:lstStyle/>
          <a:p>
            <a:r>
              <a:rPr lang="en-US" dirty="0" smtClean="0"/>
              <a:t>Why Pivotal Cloud Foundry </a:t>
            </a:r>
            <a:r>
              <a:rPr lang="en-US" dirty="0"/>
              <a:t>Services </a:t>
            </a:r>
          </a:p>
        </p:txBody>
      </p:sp>
      <p:sp>
        <p:nvSpPr>
          <p:cNvPr id="5" name="Shape 1059"/>
          <p:cNvSpPr/>
          <p:nvPr/>
        </p:nvSpPr>
        <p:spPr>
          <a:xfrm>
            <a:off x="4484487" y="1269490"/>
            <a:ext cx="4744442" cy="3434451"/>
          </a:xfrm>
          <a:prstGeom prst="rect">
            <a:avLst/>
          </a:prstGeom>
          <a:noFill/>
          <a:ln>
            <a:noFill/>
          </a:ln>
        </p:spPr>
        <p:txBody>
          <a:bodyPr lIns="91425" tIns="45700" rIns="91425" bIns="45700" anchor="t" anchorCtr="0">
            <a:noAutofit/>
          </a:bodyPr>
          <a:lstStyle/>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Operated </a:t>
            </a:r>
            <a:r>
              <a:rPr lang="en-US" sz="2000" kern="1200" dirty="0">
                <a:solidFill>
                  <a:srgbClr val="F5F5F5"/>
                </a:solidFill>
                <a:latin typeface="News Gothic MT"/>
                <a:ea typeface="+mn-ea"/>
                <a:cs typeface="+mn-cs"/>
              </a:rPr>
              <a:t>‘as a Service</a:t>
            </a:r>
            <a:r>
              <a:rPr lang="en-US" sz="2000" kern="1200" dirty="0" smtClean="0">
                <a:solidFill>
                  <a:srgbClr val="F5F5F5"/>
                </a:solidFill>
                <a:latin typeface="News Gothic MT"/>
                <a:ea typeface="+mn-ea"/>
                <a:cs typeface="+mn-cs"/>
              </a:rPr>
              <a:t>’</a:t>
            </a:r>
          </a:p>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Configured </a:t>
            </a:r>
            <a:r>
              <a:rPr lang="en-US" sz="2000" kern="1200" dirty="0">
                <a:solidFill>
                  <a:srgbClr val="F5F5F5"/>
                </a:solidFill>
                <a:latin typeface="News Gothic MT"/>
                <a:ea typeface="+mn-ea"/>
                <a:cs typeface="+mn-cs"/>
              </a:rPr>
              <a:t>and integrated to enable push button </a:t>
            </a:r>
            <a:r>
              <a:rPr lang="en-US" sz="2000" kern="1200" dirty="0" smtClean="0">
                <a:solidFill>
                  <a:srgbClr val="F5F5F5"/>
                </a:solidFill>
                <a:latin typeface="News Gothic MT"/>
                <a:ea typeface="+mn-ea"/>
                <a:cs typeface="+mn-cs"/>
              </a:rPr>
              <a:t>deployment.</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Full lifecycle management - software updates and patching </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Bind to apps through an easy-to-use interface</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Common view into access control and audit trails across a breadth of </a:t>
            </a:r>
            <a:r>
              <a:rPr lang="en-US" sz="2000" kern="1200" dirty="0" smtClean="0">
                <a:solidFill>
                  <a:srgbClr val="F5F5F5"/>
                </a:solidFill>
                <a:latin typeface="News Gothic MT"/>
                <a:ea typeface="+mn-ea"/>
                <a:cs typeface="+mn-cs"/>
              </a:rPr>
              <a:t>services</a:t>
            </a:r>
          </a:p>
        </p:txBody>
      </p:sp>
      <p:grpSp>
        <p:nvGrpSpPr>
          <p:cNvPr id="6" name="Group 5"/>
          <p:cNvGrpSpPr/>
          <p:nvPr/>
        </p:nvGrpSpPr>
        <p:grpSpPr>
          <a:xfrm>
            <a:off x="621338" y="1034291"/>
            <a:ext cx="3558880" cy="1739552"/>
            <a:chOff x="1557337" y="1296000"/>
            <a:chExt cx="5161469" cy="1435267"/>
          </a:xfrm>
        </p:grpSpPr>
        <p:sp>
          <p:nvSpPr>
            <p:cNvPr id="7" name="Rounded Rectangle 6"/>
            <p:cNvSpPr/>
            <p:nvPr/>
          </p:nvSpPr>
          <p:spPr>
            <a:xfrm>
              <a:off x="1557338" y="1296000"/>
              <a:ext cx="1361929" cy="1014553"/>
            </a:xfrm>
            <a:prstGeom prst="roundRect">
              <a:avLst>
                <a:gd name="adj" fmla="val 5730"/>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p>
              <a:pPr algn="ctr" defTabSz="457200">
                <a:defRPr/>
              </a:pPr>
              <a:r>
                <a:rPr lang="en-US" sz="1300" kern="1200" dirty="0">
                  <a:solidFill>
                    <a:prstClr val="white"/>
                  </a:solidFill>
                  <a:latin typeface="News Gothic MT"/>
                </a:rPr>
                <a:t>Elastic </a:t>
              </a:r>
              <a:r>
                <a:rPr lang="en-US" sz="1300" kern="1200" dirty="0" smtClean="0">
                  <a:solidFill>
                    <a:prstClr val="white"/>
                  </a:solidFill>
                  <a:latin typeface="News Gothic MT"/>
                </a:rPr>
                <a:t>Runtime</a:t>
              </a:r>
              <a:endParaRPr lang="en-US" sz="1300" kern="1200" dirty="0">
                <a:solidFill>
                  <a:prstClr val="white"/>
                </a:solidFill>
                <a:latin typeface="News Gothic MT"/>
              </a:endParaRPr>
            </a:p>
          </p:txBody>
        </p:sp>
        <p:sp>
          <p:nvSpPr>
            <p:cNvPr id="8" name="Rounded Rectangle 7"/>
            <p:cNvSpPr/>
            <p:nvPr/>
          </p:nvSpPr>
          <p:spPr>
            <a:xfrm>
              <a:off x="4316643" y="1296000"/>
              <a:ext cx="1133704" cy="1014553"/>
            </a:xfrm>
            <a:prstGeom prst="roundRect">
              <a:avLst>
                <a:gd name="adj" fmla="val 613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Redis</a:t>
              </a:r>
            </a:p>
            <a:p>
              <a:pPr algn="ctr" defTabSz="457200" eaLnBrk="1" hangingPunct="1">
                <a:defRPr/>
              </a:pPr>
              <a:r>
                <a:rPr lang="en-US" altLang="en-US" sz="1300" kern="1200" dirty="0" smtClean="0">
                  <a:solidFill>
                    <a:srgbClr val="FFFFFF"/>
                  </a:solidFill>
                </a:rPr>
                <a:t>For PCF</a:t>
              </a:r>
            </a:p>
          </p:txBody>
        </p:sp>
        <p:sp>
          <p:nvSpPr>
            <p:cNvPr id="9" name="Rounded Rectangle 8"/>
            <p:cNvSpPr/>
            <p:nvPr/>
          </p:nvSpPr>
          <p:spPr>
            <a:xfrm>
              <a:off x="1557337" y="2382278"/>
              <a:ext cx="5161469" cy="348989"/>
            </a:xfrm>
            <a:prstGeom prst="roundRect">
              <a:avLst>
                <a:gd name="adj" fmla="val 8938"/>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r>
                <a:rPr lang="en-US" altLang="en-US" sz="1300" kern="1200" dirty="0" smtClean="0">
                  <a:solidFill>
                    <a:srgbClr val="FFFFFF"/>
                  </a:solidFill>
                </a:rPr>
                <a:t>PCF Operations Manager</a:t>
              </a:r>
            </a:p>
          </p:txBody>
        </p:sp>
        <p:sp>
          <p:nvSpPr>
            <p:cNvPr id="10" name="Rounded Rectangle 9"/>
            <p:cNvSpPr/>
            <p:nvPr/>
          </p:nvSpPr>
          <p:spPr>
            <a:xfrm>
              <a:off x="3081308" y="1304100"/>
              <a:ext cx="1133702" cy="1014553"/>
            </a:xfrm>
            <a:prstGeom prst="roundRect">
              <a:avLst>
                <a:gd name="adj" fmla="val 662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MySQL for PCF</a:t>
              </a:r>
            </a:p>
            <a:p>
              <a:pPr algn="ctr" defTabSz="457200" eaLnBrk="1" hangingPunct="1">
                <a:defRPr/>
              </a:pPr>
              <a:endParaRPr lang="en-US" altLang="en-US" sz="1300" kern="1200" dirty="0" smtClean="0">
                <a:solidFill>
                  <a:srgbClr val="FFFFFF"/>
                </a:solidFill>
              </a:endParaRPr>
            </a:p>
          </p:txBody>
        </p:sp>
        <p:sp>
          <p:nvSpPr>
            <p:cNvPr id="11" name="Rounded Rectangle 10"/>
            <p:cNvSpPr/>
            <p:nvPr/>
          </p:nvSpPr>
          <p:spPr>
            <a:xfrm>
              <a:off x="5570020" y="1296000"/>
              <a:ext cx="1129992" cy="1022653"/>
            </a:xfrm>
            <a:prstGeom prst="roundRect">
              <a:avLst>
                <a:gd name="adj" fmla="val 685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p>
              <a:pPr algn="ctr" defTabSz="457200">
                <a:defRPr/>
              </a:pPr>
              <a:r>
                <a:rPr lang="en-US" sz="1300" kern="1200" dirty="0" smtClean="0">
                  <a:solidFill>
                    <a:prstClr val="white"/>
                  </a:solidFill>
                  <a:latin typeface="News Gothic MT"/>
                </a:rPr>
                <a:t>RabbitMQ for PCF</a:t>
              </a:r>
              <a:endParaRPr lang="en-US" sz="1300" kern="1200" dirty="0">
                <a:solidFill>
                  <a:prstClr val="white"/>
                </a:solidFill>
                <a:latin typeface="News Gothic MT"/>
              </a:endParaRPr>
            </a:p>
          </p:txBody>
        </p:sp>
      </p:grpSp>
      <p:sp>
        <p:nvSpPr>
          <p:cNvPr id="12" name="TextBox 15"/>
          <p:cNvSpPr txBox="1">
            <a:spLocks noChangeArrowheads="1"/>
          </p:cNvSpPr>
          <p:nvPr/>
        </p:nvSpPr>
        <p:spPr bwMode="auto">
          <a:xfrm>
            <a:off x="614551" y="3051521"/>
            <a:ext cx="30884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r>
              <a:rPr lang="en-US" sz="1400" kern="1200" dirty="0">
                <a:solidFill>
                  <a:srgbClr val="F5F5F5"/>
                </a:solidFill>
              </a:rPr>
              <a:t>Elastic R</a:t>
            </a:r>
            <a:r>
              <a:rPr lang="en-US" sz="1400" kern="1200" dirty="0" smtClean="0">
                <a:solidFill>
                  <a:srgbClr val="F5F5F5"/>
                </a:solidFill>
              </a:rPr>
              <a:t>untime integrated </a:t>
            </a:r>
            <a:r>
              <a:rPr lang="en-US" sz="1400" kern="1200" dirty="0">
                <a:solidFill>
                  <a:srgbClr val="F5F5F5"/>
                </a:solidFill>
              </a:rPr>
              <a:t>into leading data services; all scaled and managed by </a:t>
            </a:r>
            <a:r>
              <a:rPr lang="en-US" sz="1400" kern="1200" dirty="0" smtClean="0">
                <a:solidFill>
                  <a:srgbClr val="F5F5F5"/>
                </a:solidFill>
              </a:rPr>
              <a:t>PCF Ops Manager</a:t>
            </a:r>
            <a:endParaRPr lang="en-US" sz="1400" kern="1200" dirty="0">
              <a:solidFill>
                <a:srgbClr val="F5F5F5"/>
              </a:solidFill>
            </a:endParaRPr>
          </a:p>
        </p:txBody>
      </p:sp>
      <p:pic>
        <p:nvPicPr>
          <p:cNvPr id="13" name="Shape 306"/>
          <p:cNvPicPr preferRelativeResize="0"/>
          <p:nvPr/>
        </p:nvPicPr>
        <p:blipFill>
          <a:blip r:embed="rId3">
            <a:alphaModFix/>
          </a:blip>
          <a:stretch>
            <a:fillRect/>
          </a:stretch>
        </p:blipFill>
        <p:spPr>
          <a:xfrm>
            <a:off x="8604904" y="4927130"/>
            <a:ext cx="616849" cy="255249"/>
          </a:xfrm>
          <a:prstGeom prst="rect">
            <a:avLst/>
          </a:prstGeom>
          <a:noFill/>
          <a:ln>
            <a:noFill/>
          </a:ln>
        </p:spPr>
      </p:pic>
      <p:cxnSp>
        <p:nvCxnSpPr>
          <p:cNvPr id="1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Tree>
    <p:extLst>
      <p:ext uri="{BB962C8B-B14F-4D97-AF65-F5344CB8AC3E}">
        <p14:creationId xmlns:p14="http://schemas.microsoft.com/office/powerpoint/2010/main" val="2078563084"/>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And much more…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sp>
        <p:nvSpPr>
          <p:cNvPr id="36" name="Shape 360"/>
          <p:cNvSpPr/>
          <p:nvPr/>
        </p:nvSpPr>
        <p:spPr>
          <a:xfrm>
            <a:off x="416625"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HIGHLY AVAILABLE</a:t>
            </a:r>
          </a:p>
        </p:txBody>
      </p:sp>
      <p:sp>
        <p:nvSpPr>
          <p:cNvPr id="37" name="Shape 361"/>
          <p:cNvSpPr/>
          <p:nvPr/>
        </p:nvSpPr>
        <p:spPr>
          <a:xfrm>
            <a:off x="2530537" y="1093965"/>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buClr>
                <a:srgbClr val="262626"/>
              </a:buClr>
              <a:buSzPct val="91666"/>
              <a:buFont typeface="Arial"/>
              <a:buNone/>
            </a:pPr>
            <a:r>
              <a:rPr lang="en-US" sz="1200" kern="1200" dirty="0" smtClean="0">
                <a:solidFill>
                  <a:srgbClr val="262626"/>
                </a:solidFill>
                <a:latin typeface="News Gothic MT"/>
                <a:ea typeface="+mn-ea"/>
                <a:cs typeface="+mn-cs"/>
              </a:rPr>
              <a:t>AZ SUPPORT</a:t>
            </a:r>
            <a:endParaRPr sz="900" kern="1200" dirty="0">
              <a:solidFill>
                <a:srgbClr val="262626"/>
              </a:solidFill>
              <a:latin typeface="News Gothic MT"/>
              <a:ea typeface="+mn-ea"/>
              <a:cs typeface="+mn-cs"/>
            </a:endParaRPr>
          </a:p>
        </p:txBody>
      </p:sp>
      <p:sp>
        <p:nvSpPr>
          <p:cNvPr id="38" name="Shape 362"/>
          <p:cNvSpPr/>
          <p:nvPr/>
        </p:nvSpPr>
        <p:spPr>
          <a:xfrm>
            <a:off x="4626837"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ROLLING DEPLOYME</a:t>
            </a:r>
            <a:r>
              <a:rPr lang="en" sz="1200" kern="1200" dirty="0" smtClean="0">
                <a:solidFill>
                  <a:srgbClr val="FFFFFF"/>
                </a:solidFill>
                <a:latin typeface="News Gothic MT"/>
                <a:ea typeface="+mn-ea"/>
                <a:cs typeface="+mn-cs"/>
              </a:rPr>
              <a:t>N</a:t>
            </a:r>
            <a:r>
              <a:rPr lang="en-US" sz="1200" kern="1200" dirty="0" smtClean="0">
                <a:solidFill>
                  <a:srgbClr val="FFFFFF"/>
                </a:solidFill>
                <a:latin typeface="News Gothic MT"/>
                <a:ea typeface="+mn-ea"/>
                <a:cs typeface="+mn-cs"/>
              </a:rPr>
              <a:t>T</a:t>
            </a:r>
            <a:endParaRPr lang="en" sz="1200" kern="1200" dirty="0">
              <a:solidFill>
                <a:srgbClr val="FFFFFF"/>
              </a:solidFill>
              <a:latin typeface="News Gothic MT"/>
              <a:ea typeface="+mn-ea"/>
              <a:cs typeface="+mn-cs"/>
            </a:endParaRPr>
          </a:p>
        </p:txBody>
      </p:sp>
      <p:sp>
        <p:nvSpPr>
          <p:cNvPr id="39" name="Shape 363"/>
          <p:cNvSpPr/>
          <p:nvPr/>
        </p:nvSpPr>
        <p:spPr>
          <a:xfrm>
            <a:off x="6740762" y="1093964"/>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AUTOMATED VERSION UPGRADES</a:t>
            </a:r>
            <a:endParaRPr lang="en" sz="1200" kern="1200" dirty="0">
              <a:solidFill>
                <a:srgbClr val="262626"/>
              </a:solidFill>
              <a:latin typeface="News Gothic MT"/>
              <a:ea typeface="+mn-ea"/>
              <a:cs typeface="+mn-cs"/>
            </a:endParaRPr>
          </a:p>
        </p:txBody>
      </p:sp>
      <p:sp>
        <p:nvSpPr>
          <p:cNvPr id="40" name="Shape 364"/>
          <p:cNvSpPr/>
          <p:nvPr/>
        </p:nvSpPr>
        <p:spPr>
          <a:xfrm>
            <a:off x="416625" y="1879200"/>
            <a:ext cx="1986599" cy="1201005"/>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defTabSz="457200"/>
            <a:r>
              <a:rPr lang="en-US" sz="900" kern="1200" dirty="0">
                <a:solidFill>
                  <a:srgbClr val="262626"/>
                </a:solidFill>
                <a:latin typeface="News Gothic MT"/>
                <a:ea typeface="+mn-ea"/>
                <a:cs typeface="+mn-cs"/>
              </a:rPr>
              <a:t>As an Application Developer, I expect my services to be resilient to failure, so that my application maintains uptime.</a:t>
            </a:r>
            <a:endParaRPr lang="en" sz="900" kern="1200" dirty="0">
              <a:solidFill>
                <a:srgbClr val="262626"/>
              </a:solidFill>
              <a:latin typeface="News Gothic MT"/>
              <a:ea typeface="+mn-ea"/>
              <a:cs typeface="+mn-cs"/>
            </a:endParaRPr>
          </a:p>
          <a:p>
            <a:pPr defTabSz="457200"/>
            <a:endParaRPr sz="900" kern="1200" dirty="0">
              <a:solidFill>
                <a:srgbClr val="262626"/>
              </a:solidFill>
              <a:latin typeface="News Gothic MT"/>
              <a:ea typeface="+mn-ea"/>
              <a:cs typeface="+mn-cs"/>
            </a:endParaRPr>
          </a:p>
        </p:txBody>
      </p:sp>
      <p:sp>
        <p:nvSpPr>
          <p:cNvPr id="41" name="Shape 365"/>
          <p:cNvSpPr/>
          <p:nvPr/>
        </p:nvSpPr>
        <p:spPr>
          <a:xfrm>
            <a:off x="2531700"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US" sz="900" kern="1200" dirty="0">
                <a:solidFill>
                  <a:srgbClr val="262626"/>
                </a:solidFill>
                <a:latin typeface="News Gothic MT"/>
                <a:ea typeface="+mn-ea"/>
                <a:cs typeface="+mn-cs"/>
              </a:rPr>
              <a:t>As an Operator, I want to deploy services across different </a:t>
            </a:r>
            <a:r>
              <a:rPr lang="en-US" sz="900" kern="1200" dirty="0" err="1">
                <a:solidFill>
                  <a:srgbClr val="262626"/>
                </a:solidFill>
                <a:latin typeface="News Gothic MT"/>
                <a:ea typeface="+mn-ea"/>
                <a:cs typeface="+mn-cs"/>
              </a:rPr>
              <a:t>IaaS</a:t>
            </a:r>
            <a:r>
              <a:rPr lang="en-US" sz="900" kern="1200" dirty="0">
                <a:solidFill>
                  <a:srgbClr val="262626"/>
                </a:solidFill>
                <a:latin typeface="News Gothic MT"/>
                <a:ea typeface="+mn-ea"/>
                <a:cs typeface="+mn-cs"/>
              </a:rPr>
              <a:t> Availability Zones, so that an AZ failure does not take the whole service offline</a:t>
            </a:r>
            <a:endParaRPr lang="en" sz="900" kern="1200" dirty="0">
              <a:solidFill>
                <a:srgbClr val="262626"/>
              </a:solidFill>
              <a:latin typeface="News Gothic MT"/>
              <a:ea typeface="+mn-ea"/>
              <a:cs typeface="+mn-cs"/>
            </a:endParaRP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2" name="Shape 366"/>
          <p:cNvSpPr/>
          <p:nvPr/>
        </p:nvSpPr>
        <p:spPr>
          <a:xfrm>
            <a:off x="462682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As an Application Developer, I do not expect to experience a prolonged outage during a deployment of the service, so that I can maintain uptime..</a:t>
            </a: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3" name="Shape 367"/>
          <p:cNvSpPr/>
          <p:nvPr/>
        </p:nvSpPr>
        <p:spPr>
          <a:xfrm>
            <a:off x="674077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I expect all components of a service to be upgraded to the latest versions automatically through OpsManager, so that I do not have to perform any manual steps.</a:t>
            </a:r>
          </a:p>
          <a:p>
            <a:pPr marL="342900" indent="-171450" defTabSz="457200">
              <a:buClr>
                <a:srgbClr val="262626"/>
              </a:buClr>
              <a:buSzPct val="100000"/>
              <a:buFont typeface="Arial"/>
              <a:buChar char="•"/>
            </a:pPr>
            <a:endParaRPr lang="en" sz="900" kern="1200" dirty="0">
              <a:solidFill>
                <a:srgbClr val="262626"/>
              </a:solidFill>
              <a:latin typeface="News Gothic MT"/>
              <a:ea typeface="+mn-ea"/>
              <a:cs typeface="+mn-cs"/>
            </a:endParaRPr>
          </a:p>
        </p:txBody>
      </p:sp>
      <p:sp>
        <p:nvSpPr>
          <p:cNvPr id="44" name="Shape 369"/>
          <p:cNvSpPr/>
          <p:nvPr/>
        </p:nvSpPr>
        <p:spPr>
          <a:xfrm>
            <a:off x="3198950" y="3230655"/>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BACKUP &amp; RESTORE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a:p>
            <a:pPr algn="ctr" defTabSz="457200"/>
            <a:endParaRPr sz="900" kern="1200" dirty="0">
              <a:solidFill>
                <a:srgbClr val="262626"/>
              </a:solidFill>
              <a:latin typeface="News Gothic MT"/>
              <a:ea typeface="+mn-ea"/>
              <a:cs typeface="+mn-cs"/>
            </a:endParaRPr>
          </a:p>
          <a:p>
            <a:pPr algn="ctr" defTabSz="457200"/>
            <a:r>
              <a:rPr lang="en-US" sz="900" kern="1200" dirty="0">
                <a:solidFill>
                  <a:srgbClr val="262626"/>
                </a:solidFill>
                <a:latin typeface="News Gothic MT"/>
                <a:ea typeface="+mn-ea"/>
                <a:cs typeface="+mn-cs"/>
              </a:rPr>
              <a:t>As an Operator, I expect all services to be able to be backed up and restored, so that I can provide disaster recovery </a:t>
            </a:r>
            <a:r>
              <a:rPr lang="en-US" sz="900" kern="1200" dirty="0" smtClean="0">
                <a:solidFill>
                  <a:srgbClr val="262626"/>
                </a:solidFill>
                <a:latin typeface="News Gothic MT"/>
                <a:ea typeface="+mn-ea"/>
                <a:cs typeface="+mn-cs"/>
              </a:rPr>
              <a:t>facilities</a:t>
            </a:r>
            <a:endParaRPr lang="en" sz="900" kern="1200" dirty="0">
              <a:solidFill>
                <a:srgbClr val="262626"/>
              </a:solidFill>
              <a:latin typeface="News Gothic MT"/>
              <a:ea typeface="+mn-ea"/>
              <a:cs typeface="+mn-cs"/>
            </a:endParaRPr>
          </a:p>
        </p:txBody>
      </p:sp>
      <p:sp>
        <p:nvSpPr>
          <p:cNvPr id="45" name="Shape 370"/>
          <p:cNvSpPr/>
          <p:nvPr/>
        </p:nvSpPr>
        <p:spPr>
          <a:xfrm>
            <a:off x="5146877" y="3230654"/>
            <a:ext cx="1649105" cy="1344224"/>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SCALE</a:t>
            </a:r>
            <a:r>
              <a:rPr lang="en" sz="1200" kern="1200" dirty="0">
                <a:solidFill>
                  <a:srgbClr val="FFFFFF"/>
                </a:solidFill>
                <a:latin typeface="News Gothic MT"/>
                <a:ea typeface="+mn-ea"/>
                <a:cs typeface="+mn-cs"/>
              </a:rPr>
              <a:t/>
            </a:r>
            <a:br>
              <a:rPr lang="en" sz="1200" kern="1200" dirty="0">
                <a:solidFill>
                  <a:srgbClr val="FFFFFF"/>
                </a:solidFill>
                <a:latin typeface="News Gothic MT"/>
                <a:ea typeface="+mn-ea"/>
                <a:cs typeface="+mn-cs"/>
              </a:rPr>
            </a:br>
            <a:endParaRPr sz="900" kern="1200" dirty="0">
              <a:solidFill>
                <a:srgbClr val="FFFFFF"/>
              </a:solidFill>
              <a:latin typeface="News Gothic MT"/>
              <a:ea typeface="+mn-ea"/>
              <a:cs typeface="+mn-cs"/>
            </a:endParaRPr>
          </a:p>
          <a:p>
            <a:pPr algn="ctr" defTabSz="457200"/>
            <a:r>
              <a:rPr lang="en-US" sz="900" kern="1200" dirty="0">
                <a:solidFill>
                  <a:srgbClr val="FFFFFF"/>
                </a:solidFill>
                <a:latin typeface="News Gothic MT"/>
                <a:ea typeface="+mn-ea"/>
                <a:cs typeface="+mn-cs"/>
              </a:rPr>
              <a:t>As an Operator, I expect my services to operate at scale, so that </a:t>
            </a:r>
            <a:r>
              <a:rPr lang="en-US" sz="900" kern="1200" dirty="0" err="1">
                <a:solidFill>
                  <a:srgbClr val="FFFFFF"/>
                </a:solidFill>
                <a:latin typeface="News Gothic MT"/>
                <a:ea typeface="+mn-ea"/>
                <a:cs typeface="+mn-cs"/>
              </a:rPr>
              <a:t>i</a:t>
            </a:r>
            <a:r>
              <a:rPr lang="en-US" sz="900" kern="1200" dirty="0">
                <a:solidFill>
                  <a:srgbClr val="FFFFFF"/>
                </a:solidFill>
                <a:latin typeface="News Gothic MT"/>
                <a:ea typeface="+mn-ea"/>
                <a:cs typeface="+mn-cs"/>
              </a:rPr>
              <a:t> can handle large workloads.</a:t>
            </a:r>
            <a:endParaRPr lang="en" sz="900" kern="1200" dirty="0">
              <a:solidFill>
                <a:srgbClr val="FFFFFF"/>
              </a:solidFill>
              <a:latin typeface="News Gothic MT"/>
              <a:ea typeface="+mn-ea"/>
              <a:cs typeface="+mn-cs"/>
            </a:endParaRPr>
          </a:p>
        </p:txBody>
      </p:sp>
      <p:sp>
        <p:nvSpPr>
          <p:cNvPr id="46" name="Shape 371"/>
          <p:cNvSpPr/>
          <p:nvPr/>
        </p:nvSpPr>
        <p:spPr>
          <a:xfrm>
            <a:off x="416625" y="3230654"/>
            <a:ext cx="2642700" cy="1344225"/>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OPERATIONAL MONITORING &amp; LOGGING</a:t>
            </a:r>
            <a:r>
              <a:rPr lang="en" sz="1800" kern="1200" dirty="0" smtClean="0">
                <a:solidFill>
                  <a:srgbClr val="FFFFFF"/>
                </a:solidFill>
                <a:latin typeface="News Gothic MT"/>
                <a:ea typeface="+mn-ea"/>
                <a:cs typeface="+mn-cs"/>
              </a:rPr>
              <a:t> </a:t>
            </a:r>
            <a:endParaRPr lang="en" sz="1800" kern="1200" dirty="0">
              <a:solidFill>
                <a:srgbClr val="FFFFFF"/>
              </a:solidFill>
              <a:latin typeface="News Gothic MT"/>
              <a:ea typeface="+mn-ea"/>
              <a:cs typeface="+mn-cs"/>
            </a:endParaRPr>
          </a:p>
          <a:p>
            <a:pPr algn="ctr" defTabSz="457200"/>
            <a:endParaRPr sz="900" kern="1200" dirty="0">
              <a:solidFill>
                <a:srgbClr val="FFFFFF"/>
              </a:solidFill>
              <a:latin typeface="News Gothic MT"/>
              <a:ea typeface="+mn-ea"/>
              <a:cs typeface="+mn-cs"/>
            </a:endParaRPr>
          </a:p>
          <a:p>
            <a:pPr algn="ctr" defTabSz="457200"/>
            <a:r>
              <a:rPr lang="en" sz="900" kern="1200" dirty="0" smtClean="0">
                <a:solidFill>
                  <a:srgbClr val="FFFFFF"/>
                </a:solidFill>
                <a:latin typeface="News Gothic MT"/>
                <a:ea typeface="+mn-ea"/>
                <a:cs typeface="+mn-cs"/>
              </a:rPr>
              <a:t>As </a:t>
            </a:r>
            <a:r>
              <a:rPr lang="en" sz="900" kern="1200" dirty="0">
                <a:solidFill>
                  <a:srgbClr val="FFFFFF"/>
                </a:solidFill>
                <a:latin typeface="News Gothic MT"/>
                <a:ea typeface="+mn-ea"/>
                <a:cs typeface="+mn-cs"/>
              </a:rPr>
              <a:t>an Operator, I want visibility into the operational health, performance and logs of my services, so that i can monitor their uptime and diagnose any issues</a:t>
            </a:r>
          </a:p>
        </p:txBody>
      </p:sp>
      <p:sp>
        <p:nvSpPr>
          <p:cNvPr id="17" name="Shape 369"/>
          <p:cNvSpPr/>
          <p:nvPr/>
        </p:nvSpPr>
        <p:spPr>
          <a:xfrm>
            <a:off x="6922930" y="3201812"/>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endParaRPr lang="en-US" sz="1200" kern="1200" dirty="0" smtClean="0">
              <a:solidFill>
                <a:srgbClr val="262626"/>
              </a:solidFill>
              <a:latin typeface="News Gothic MT"/>
              <a:ea typeface="+mn-ea"/>
              <a:cs typeface="+mn-cs"/>
            </a:endParaRPr>
          </a:p>
          <a:p>
            <a:pPr algn="ctr" defTabSz="457200"/>
            <a:endParaRPr lang="en-US" sz="1200" kern="1200" dirty="0">
              <a:solidFill>
                <a:srgbClr val="262626"/>
              </a:solidFill>
              <a:latin typeface="News Gothic MT"/>
              <a:ea typeface="+mn-ea"/>
              <a:cs typeface="+mn-cs"/>
            </a:endParaRPr>
          </a:p>
          <a:p>
            <a:pPr algn="ctr" defTabSz="457200"/>
            <a:r>
              <a:rPr lang="en-US" sz="1200" kern="1200" dirty="0" smtClean="0">
                <a:solidFill>
                  <a:srgbClr val="262626"/>
                </a:solidFill>
                <a:latin typeface="News Gothic MT"/>
                <a:ea typeface="+mn-ea"/>
                <a:cs typeface="+mn-cs"/>
              </a:rPr>
              <a:t>MORE..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p:txBody>
      </p:sp>
    </p:spTree>
    <p:extLst>
      <p:ext uri="{BB962C8B-B14F-4D97-AF65-F5344CB8AC3E}">
        <p14:creationId xmlns:p14="http://schemas.microsoft.com/office/powerpoint/2010/main" val="84213390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2052320" y="1156826"/>
            <a:ext cx="309880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156826"/>
            <a:ext cx="186944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156826"/>
            <a:ext cx="1879600" cy="364744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156826"/>
            <a:ext cx="1889760" cy="363728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1888346"/>
            <a:ext cx="640080" cy="64008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2609706"/>
            <a:ext cx="640080" cy="64008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1888346"/>
            <a:ext cx="640080" cy="64008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3360574"/>
            <a:ext cx="640080" cy="64008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2609706"/>
            <a:ext cx="640080" cy="64008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1" y="2619867"/>
            <a:ext cx="640079" cy="64007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1880726"/>
            <a:ext cx="637540" cy="637540"/>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1891508"/>
            <a:ext cx="638006" cy="638006"/>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3351386"/>
            <a:ext cx="640080" cy="64008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4098146"/>
            <a:ext cx="635000" cy="635000"/>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2614786"/>
            <a:ext cx="639782" cy="639782"/>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4093066"/>
            <a:ext cx="635000" cy="635000"/>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3361546"/>
            <a:ext cx="640080" cy="64008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4062586"/>
            <a:ext cx="640080" cy="64008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4062586"/>
            <a:ext cx="640080" cy="64008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59" y="1877577"/>
            <a:ext cx="640689" cy="640690"/>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1" y="2606213"/>
            <a:ext cx="633413" cy="633413"/>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3347909"/>
            <a:ext cx="633398" cy="633397"/>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3361546"/>
            <a:ext cx="632460" cy="632460"/>
          </a:xfrm>
          <a:prstGeom prst="rect">
            <a:avLst/>
          </a:prstGeom>
        </p:spPr>
      </p:pic>
      <p:sp>
        <p:nvSpPr>
          <p:cNvPr id="38" name="TextBox 37"/>
          <p:cNvSpPr txBox="1"/>
          <p:nvPr/>
        </p:nvSpPr>
        <p:spPr>
          <a:xfrm>
            <a:off x="985519" y="18883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25995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19" y="337170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1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5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199" y="2599546"/>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59" y="337170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5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79" y="186802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19" y="2579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79" y="33513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8883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995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40727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19" y="33615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3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995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40727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39" y="3361546"/>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231851089"/>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Example: MySQL Service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2384" y="20791"/>
            <a:ext cx="714551" cy="640902"/>
          </a:xfrm>
          <a:prstGeom prst="rect">
            <a:avLst/>
          </a:prstGeom>
        </p:spPr>
      </p:pic>
      <p:pic>
        <p:nvPicPr>
          <p:cNvPr id="19" name="Picture 18"/>
          <p:cNvPicPr>
            <a:picLocks noChangeAspect="1"/>
          </p:cNvPicPr>
          <p:nvPr/>
        </p:nvPicPr>
        <p:blipFill>
          <a:blip r:embed="rId5"/>
          <a:stretch>
            <a:fillRect/>
          </a:stretch>
        </p:blipFill>
        <p:spPr>
          <a:xfrm>
            <a:off x="4683492" y="1704996"/>
            <a:ext cx="4223443" cy="2196190"/>
          </a:xfrm>
          <a:prstGeom prst="rect">
            <a:avLst/>
          </a:prstGeom>
        </p:spPr>
      </p:pic>
      <p:sp>
        <p:nvSpPr>
          <p:cNvPr id="20" name="Content Placeholder 3"/>
          <p:cNvSpPr txBox="1">
            <a:spLocks/>
          </p:cNvSpPr>
          <p:nvPr/>
        </p:nvSpPr>
        <p:spPr>
          <a:xfrm>
            <a:off x="492535" y="1740674"/>
            <a:ext cx="4036167" cy="1991891"/>
          </a:xfrm>
          <a:prstGeom prst="rect">
            <a:avLst/>
          </a:prstGeom>
        </p:spPr>
        <p:txBody>
          <a:bodyPr anchor="t"/>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spcAft>
                <a:spcPts val="600"/>
              </a:spcAft>
            </a:pPr>
            <a:r>
              <a:rPr lang="en-US" sz="1400" dirty="0" smtClean="0">
                <a:solidFill>
                  <a:srgbClr val="F5F5F5"/>
                </a:solidFill>
                <a:latin typeface="News Gothic MT"/>
              </a:rPr>
              <a:t>Minimized effort to create, configure, and manage a MySQL cluster</a:t>
            </a:r>
          </a:p>
          <a:p>
            <a:pPr marL="285750" indent="-285750">
              <a:spcBef>
                <a:spcPts val="0"/>
              </a:spcBef>
              <a:spcAft>
                <a:spcPts val="600"/>
              </a:spcAft>
            </a:pPr>
            <a:r>
              <a:rPr lang="en-US" sz="1400" dirty="0" smtClean="0">
                <a:solidFill>
                  <a:srgbClr val="F5F5F5"/>
                </a:solidFill>
                <a:latin typeface="News Gothic MT"/>
              </a:rPr>
              <a:t>Multi-node cluster</a:t>
            </a:r>
          </a:p>
          <a:p>
            <a:pPr marL="285750" indent="-285750">
              <a:spcBef>
                <a:spcPts val="0"/>
              </a:spcBef>
              <a:spcAft>
                <a:spcPts val="600"/>
              </a:spcAft>
            </a:pPr>
            <a:r>
              <a:rPr lang="en-US" sz="1400" dirty="0" smtClean="0">
                <a:solidFill>
                  <a:srgbClr val="F5F5F5"/>
                </a:solidFill>
                <a:latin typeface="News Gothic MT"/>
              </a:rPr>
              <a:t>Data replication across nodes</a:t>
            </a:r>
          </a:p>
          <a:p>
            <a:pPr marL="285750" indent="-285750">
              <a:spcBef>
                <a:spcPts val="0"/>
              </a:spcBef>
              <a:spcAft>
                <a:spcPts val="600"/>
              </a:spcAft>
            </a:pPr>
            <a:r>
              <a:rPr lang="en-US" sz="1400" dirty="0" smtClean="0">
                <a:solidFill>
                  <a:srgbClr val="F5F5F5"/>
                </a:solidFill>
                <a:latin typeface="News Gothic MT"/>
              </a:rPr>
              <a:t>Failover functionality ensures app traffic only routed to healthy nodes</a:t>
            </a:r>
            <a:endParaRPr lang="en-US" sz="1400" dirty="0">
              <a:solidFill>
                <a:srgbClr val="F5F5F5"/>
              </a:solidFill>
              <a:latin typeface="News Gothic MT"/>
            </a:endParaRPr>
          </a:p>
        </p:txBody>
      </p:sp>
      <p:sp>
        <p:nvSpPr>
          <p:cNvPr id="21" name="Text Placeholder 3"/>
          <p:cNvSpPr>
            <a:spLocks noGrp="1"/>
          </p:cNvSpPr>
          <p:nvPr>
            <p:ph type="body" sz="quarter" idx="4294967295"/>
          </p:nvPr>
        </p:nvSpPr>
        <p:spPr>
          <a:xfrm>
            <a:off x="466877" y="993467"/>
            <a:ext cx="5828553" cy="481696"/>
          </a:xfrm>
          <a:prstGeom prst="rect">
            <a:avLst/>
          </a:prstGeom>
        </p:spPr>
        <p:txBody>
          <a:bodyPr>
            <a:normAutofit/>
          </a:bodyPr>
          <a:lstStyle/>
          <a:p>
            <a:pPr algn="l"/>
            <a:r>
              <a:rPr lang="en-US" sz="2400" dirty="0" smtClean="0"/>
              <a:t>Relational Database as a service</a:t>
            </a:r>
            <a:endParaRPr lang="en-US" sz="2400" dirty="0"/>
          </a:p>
        </p:txBody>
      </p:sp>
    </p:spTree>
    <p:extLst>
      <p:ext uri="{BB962C8B-B14F-4D97-AF65-F5344CB8AC3E}">
        <p14:creationId xmlns:p14="http://schemas.microsoft.com/office/powerpoint/2010/main" val="383150908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042147" y="2275969"/>
            <a:ext cx="7059706" cy="601151"/>
          </a:xfrm>
          <a:prstGeom prst="rect">
            <a:avLst/>
          </a:prstGeom>
        </p:spPr>
        <p:txBody>
          <a:bodyPr>
            <a:normAutofit/>
          </a:bodyPr>
          <a:lstStyle/>
          <a:p>
            <a:r>
              <a:rPr lang="en-US" dirty="0" smtClean="0"/>
              <a:t>CUSTOM SERVICES IN PCF</a:t>
            </a:r>
            <a:endParaRPr lang="en-US" dirty="0"/>
          </a:p>
        </p:txBody>
      </p:sp>
    </p:spTree>
    <p:extLst>
      <p:ext uri="{BB962C8B-B14F-4D97-AF65-F5344CB8AC3E}">
        <p14:creationId xmlns:p14="http://schemas.microsoft.com/office/powerpoint/2010/main" val="35402724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75" y="1275485"/>
            <a:ext cx="3286125" cy="1611966"/>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p:cNvSpPr/>
          <p:nvPr/>
        </p:nvSpPr>
        <p:spPr>
          <a:xfrm>
            <a:off x="857251" y="2117513"/>
            <a:ext cx="5762624" cy="1321934"/>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13"/>
          <p:cNvSpPr/>
          <p:nvPr/>
        </p:nvSpPr>
        <p:spPr>
          <a:xfrm>
            <a:off x="2527299" y="2943426"/>
            <a:ext cx="3971925" cy="444065"/>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VMs</a:t>
            </a:r>
            <a:endParaRPr lang="en-US" dirty="0"/>
          </a:p>
        </p:txBody>
      </p:sp>
      <p:sp>
        <p:nvSpPr>
          <p:cNvPr id="25" name="Rounded Rectangle 18"/>
          <p:cNvSpPr/>
          <p:nvPr/>
        </p:nvSpPr>
        <p:spPr>
          <a:xfrm>
            <a:off x="4564498" y="2171699"/>
            <a:ext cx="1875596" cy="682625"/>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containers</a:t>
            </a:r>
            <a:endParaRPr lang="en-US" dirty="0"/>
          </a:p>
        </p:txBody>
      </p:sp>
      <p:sp>
        <p:nvSpPr>
          <p:cNvPr id="26" name="Rounded Rectangle 19"/>
          <p:cNvSpPr/>
          <p:nvPr/>
        </p:nvSpPr>
        <p:spPr>
          <a:xfrm>
            <a:off x="4564498" y="1380380"/>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apps</a:t>
            </a:r>
            <a:endParaRPr lang="en-US" dirty="0"/>
          </a:p>
        </p:txBody>
      </p:sp>
      <p:sp>
        <p:nvSpPr>
          <p:cNvPr id="27" name="Rounded Rectangle 22"/>
          <p:cNvSpPr/>
          <p:nvPr/>
        </p:nvSpPr>
        <p:spPr>
          <a:xfrm>
            <a:off x="2527299" y="2193445"/>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services</a:t>
            </a:r>
            <a:endParaRPr lang="en-US" dirty="0"/>
          </a:p>
        </p:txBody>
      </p:sp>
      <p:sp>
        <p:nvSpPr>
          <p:cNvPr id="28" name="TextBox 3"/>
          <p:cNvSpPr txBox="1"/>
          <p:nvPr/>
        </p:nvSpPr>
        <p:spPr>
          <a:xfrm>
            <a:off x="1348975" y="2635250"/>
            <a:ext cx="693469" cy="307777"/>
          </a:xfrm>
          <a:prstGeom prst="rect">
            <a:avLst/>
          </a:prstGeom>
          <a:noFill/>
        </p:spPr>
        <p:txBody>
          <a:bodyPr wrap="none" rtlCol="0">
            <a:spAutoFit/>
          </a:bodyPr>
          <a:lstStyle/>
          <a:p>
            <a:pPr algn="ctr"/>
            <a:r>
              <a:rPr lang="en-US" dirty="0" smtClean="0">
                <a:solidFill>
                  <a:srgbClr val="138A7E"/>
                </a:solidFill>
              </a:rPr>
              <a:t>BOSH</a:t>
            </a:r>
          </a:p>
        </p:txBody>
      </p:sp>
      <p:sp>
        <p:nvSpPr>
          <p:cNvPr id="29" name="TextBox 21"/>
          <p:cNvSpPr txBox="1"/>
          <p:nvPr/>
        </p:nvSpPr>
        <p:spPr>
          <a:xfrm>
            <a:off x="6651332" y="1597025"/>
            <a:ext cx="902811" cy="523220"/>
          </a:xfrm>
          <a:prstGeom prst="rect">
            <a:avLst/>
          </a:prstGeom>
          <a:noFill/>
        </p:spPr>
        <p:txBody>
          <a:bodyPr wrap="none" rtlCol="0">
            <a:spAutoFit/>
          </a:bodyPr>
          <a:lstStyle/>
          <a:p>
            <a:pPr algn="ctr"/>
            <a:r>
              <a:rPr lang="en-US" dirty="0" smtClean="0">
                <a:solidFill>
                  <a:srgbClr val="138A7E"/>
                </a:solidFill>
              </a:rPr>
              <a:t>Cloud</a:t>
            </a:r>
          </a:p>
          <a:p>
            <a:pPr algn="ctr"/>
            <a:r>
              <a:rPr lang="en-US" dirty="0" smtClean="0">
                <a:solidFill>
                  <a:srgbClr val="138A7E"/>
                </a:solidFill>
              </a:rPr>
              <a:t> Foundry</a:t>
            </a:r>
          </a:p>
        </p:txBody>
      </p:sp>
      <p:sp>
        <p:nvSpPr>
          <p:cNvPr id="30" name="Rounded Rectangle 23"/>
          <p:cNvSpPr/>
          <p:nvPr/>
        </p:nvSpPr>
        <p:spPr>
          <a:xfrm>
            <a:off x="2539999" y="4028132"/>
            <a:ext cx="3971925" cy="49624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Hardware</a:t>
            </a:r>
            <a:endParaRPr lang="en-US" dirty="0"/>
          </a:p>
        </p:txBody>
      </p:sp>
      <p:sp>
        <p:nvSpPr>
          <p:cNvPr id="31" name="Rounded Rectangle 24"/>
          <p:cNvSpPr/>
          <p:nvPr/>
        </p:nvSpPr>
        <p:spPr>
          <a:xfrm>
            <a:off x="2533649" y="3483055"/>
            <a:ext cx="3971925" cy="458304"/>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IaaS</a:t>
            </a:r>
            <a:endParaRPr lang="en-US" dirty="0"/>
          </a:p>
        </p:txBody>
      </p:sp>
    </p:spTree>
    <p:extLst>
      <p:ext uri="{BB962C8B-B14F-4D97-AF65-F5344CB8AC3E}">
        <p14:creationId xmlns:p14="http://schemas.microsoft.com/office/powerpoint/2010/main" val="2079256667"/>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3 options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46" name="Shape 295"/>
          <p:cNvSpPr txBox="1"/>
          <p:nvPr/>
        </p:nvSpPr>
        <p:spPr>
          <a:xfrm>
            <a:off x="594600" y="253619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Custom PCF Tile</a:t>
            </a:r>
            <a:endParaRPr lang="en" sz="1400" b="1" dirty="0">
              <a:solidFill>
                <a:schemeClr val="bg1"/>
              </a:solidFill>
            </a:endParaRPr>
          </a:p>
        </p:txBody>
      </p:sp>
      <p:sp>
        <p:nvSpPr>
          <p:cNvPr id="47" name="Shape 295"/>
          <p:cNvSpPr txBox="1"/>
          <p:nvPr/>
        </p:nvSpPr>
        <p:spPr>
          <a:xfrm>
            <a:off x="594600" y="4075774"/>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User-Provided</a:t>
            </a:r>
            <a:endParaRPr lang="en" sz="1400" b="1" dirty="0">
              <a:solidFill>
                <a:schemeClr val="bg1"/>
              </a:solidFill>
            </a:endParaRPr>
          </a:p>
        </p:txBody>
      </p:sp>
      <p:sp>
        <p:nvSpPr>
          <p:cNvPr id="48" name="Shape 295"/>
          <p:cNvSpPr txBox="1"/>
          <p:nvPr/>
        </p:nvSpPr>
        <p:spPr>
          <a:xfrm>
            <a:off x="594600" y="97155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50" name="TextBox 49"/>
          <p:cNvSpPr txBox="1"/>
          <p:nvPr/>
        </p:nvSpPr>
        <p:spPr>
          <a:xfrm>
            <a:off x="3347091" y="4019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which have been provisioned outside of Cloud. Foundry.</a:t>
            </a:r>
          </a:p>
          <a:p>
            <a:pPr marL="171450" indent="-171450">
              <a:buFont typeface="Arial"/>
              <a:buChar char="•"/>
            </a:pPr>
            <a:r>
              <a:rPr lang="en-US" sz="1200" dirty="0" smtClean="0">
                <a:solidFill>
                  <a:schemeClr val="bg1"/>
                </a:solidFill>
              </a:rPr>
              <a:t>Behave like other service instances once created.</a:t>
            </a:r>
          </a:p>
          <a:p>
            <a:pPr marL="171450" indent="-171450">
              <a:buFont typeface="Arial"/>
              <a:buChar char="•"/>
            </a:pPr>
            <a:r>
              <a:rPr lang="en-US" sz="1200" dirty="0" smtClean="0">
                <a:solidFill>
                  <a:schemeClr val="bg1"/>
                </a:solidFill>
              </a:rPr>
              <a:t>Eliminate the need to hard code service instance endpoints.</a:t>
            </a:r>
            <a:endParaRPr lang="en-US" sz="1200" dirty="0">
              <a:solidFill>
                <a:schemeClr val="bg1"/>
              </a:solidFill>
            </a:endParaRPr>
          </a:p>
        </p:txBody>
      </p:sp>
      <p:sp>
        <p:nvSpPr>
          <p:cNvPr id="51" name="Left Bracket 50"/>
          <p:cNvSpPr/>
          <p:nvPr/>
        </p:nvSpPr>
        <p:spPr>
          <a:xfrm>
            <a:off x="3250518" y="2419350"/>
            <a:ext cx="222892" cy="1021587"/>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Left Bracket 51"/>
          <p:cNvSpPr/>
          <p:nvPr/>
        </p:nvSpPr>
        <p:spPr>
          <a:xfrm>
            <a:off x="3241467" y="4019550"/>
            <a:ext cx="187533" cy="923985"/>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Box 74"/>
          <p:cNvSpPr txBox="1"/>
          <p:nvPr/>
        </p:nvSpPr>
        <p:spPr>
          <a:xfrm>
            <a:off x="3487950" y="895350"/>
            <a:ext cx="5111109" cy="1200329"/>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A simple </a:t>
            </a:r>
            <a:r>
              <a:rPr lang="en-US" sz="1200" dirty="0">
                <a:solidFill>
                  <a:schemeClr val="bg1"/>
                </a:solidFill>
              </a:rPr>
              <a:t>and consistent way to access services that may be running on top of Cloud Foundry, controlled by Cloud Foundry or running totally independently of Cloud Foundry</a:t>
            </a:r>
            <a:r>
              <a:rPr lang="en-US" sz="1200" dirty="0" smtClean="0">
                <a:solidFill>
                  <a:schemeClr val="bg1"/>
                </a:solidFill>
              </a:rPr>
              <a:t>.</a:t>
            </a:r>
          </a:p>
          <a:p>
            <a:pPr marL="171450" indent="-171450">
              <a:buFont typeface="Arial"/>
              <a:buChar char="•"/>
            </a:pPr>
            <a:r>
              <a:rPr lang="en-US" sz="1200" dirty="0" smtClean="0">
                <a:solidFill>
                  <a:schemeClr val="bg1"/>
                </a:solidFill>
              </a:rPr>
              <a:t>5 </a:t>
            </a:r>
            <a:r>
              <a:rPr lang="en-US" sz="1200" dirty="0" err="1">
                <a:solidFill>
                  <a:schemeClr val="bg1"/>
                </a:solidFill>
              </a:rPr>
              <a:t>RESTful</a:t>
            </a:r>
            <a:r>
              <a:rPr lang="en-US" sz="1200" dirty="0">
                <a:solidFill>
                  <a:schemeClr val="bg1"/>
                </a:solidFill>
              </a:rPr>
              <a:t> </a:t>
            </a:r>
            <a:r>
              <a:rPr lang="en-US" sz="1200" dirty="0" smtClean="0">
                <a:solidFill>
                  <a:schemeClr val="bg1"/>
                </a:solidFill>
              </a:rPr>
              <a:t>APIs</a:t>
            </a:r>
          </a:p>
          <a:p>
            <a:pPr marL="171450" indent="-171450">
              <a:buFont typeface="Arial"/>
              <a:buChar char="•"/>
            </a:pPr>
            <a:r>
              <a:rPr lang="en-US" sz="1200" dirty="0" smtClean="0">
                <a:solidFill>
                  <a:schemeClr val="bg1"/>
                </a:solidFill>
              </a:rPr>
              <a:t>Expose services in the marketplace</a:t>
            </a:r>
            <a:endParaRPr lang="en-US" sz="1200" dirty="0">
              <a:solidFill>
                <a:schemeClr val="bg1"/>
              </a:solidFill>
            </a:endParaRPr>
          </a:p>
          <a:p>
            <a:pPr marL="171450" indent="-171450">
              <a:buFont typeface="Arial"/>
              <a:buChar char="•"/>
            </a:pPr>
            <a:endParaRPr lang="en-US" sz="1200" dirty="0" smtClean="0">
              <a:solidFill>
                <a:schemeClr val="bg1"/>
              </a:solidFill>
            </a:endParaRPr>
          </a:p>
        </p:txBody>
      </p:sp>
      <p:sp>
        <p:nvSpPr>
          <p:cNvPr id="17" name="TextBox 16"/>
          <p:cNvSpPr txBox="1"/>
          <p:nvPr/>
        </p:nvSpPr>
        <p:spPr>
          <a:xfrm>
            <a:off x="3487950" y="2495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managed inside Pivotal Cloud Foundry.</a:t>
            </a:r>
          </a:p>
          <a:p>
            <a:pPr marL="171450" indent="-171450">
              <a:buFont typeface="Arial"/>
              <a:buChar char="•"/>
            </a:pPr>
            <a:r>
              <a:rPr lang="en-US" sz="1200" dirty="0" smtClean="0">
                <a:solidFill>
                  <a:schemeClr val="bg1"/>
                </a:solidFill>
              </a:rPr>
              <a:t>Most of the time uses a Service Broker.</a:t>
            </a:r>
          </a:p>
          <a:p>
            <a:pPr marL="171450" indent="-171450">
              <a:buFont typeface="Arial"/>
              <a:buChar char="•"/>
            </a:pPr>
            <a:r>
              <a:rPr lang="en-US" sz="1200" dirty="0" smtClean="0">
                <a:solidFill>
                  <a:schemeClr val="bg1"/>
                </a:solidFill>
              </a:rPr>
              <a:t>Enterprise grade services.</a:t>
            </a:r>
          </a:p>
          <a:p>
            <a:pPr marL="171450" indent="-171450">
              <a:buFont typeface="Arial"/>
              <a:buChar char="•"/>
            </a:pPr>
            <a:r>
              <a:rPr lang="en-US" sz="1200" dirty="0" smtClean="0">
                <a:solidFill>
                  <a:schemeClr val="bg1"/>
                </a:solidFill>
              </a:rPr>
              <a:t>Same experience as PCF Products</a:t>
            </a:r>
            <a:endParaRPr lang="en-US" sz="1200" dirty="0">
              <a:solidFill>
                <a:schemeClr val="bg1"/>
              </a:solidFill>
            </a:endParaRPr>
          </a:p>
        </p:txBody>
      </p:sp>
      <p:sp>
        <p:nvSpPr>
          <p:cNvPr id="18" name="Left Bracket 17"/>
          <p:cNvSpPr/>
          <p:nvPr/>
        </p:nvSpPr>
        <p:spPr>
          <a:xfrm>
            <a:off x="3200200" y="895350"/>
            <a:ext cx="146892" cy="990600"/>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072772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95"/>
          <p:cNvSpPr txBox="1"/>
          <p:nvPr/>
        </p:nvSpPr>
        <p:spPr>
          <a:xfrm>
            <a:off x="131776" y="2555240"/>
            <a:ext cx="1163624" cy="549910"/>
          </a:xfrm>
          <a:prstGeom prst="rect">
            <a:avLst/>
          </a:prstGeom>
          <a:noFill/>
          <a:ln>
            <a:solidFill>
              <a:schemeClr val="accent1"/>
            </a:solidFill>
          </a:ln>
        </p:spPr>
        <p:txBody>
          <a:bodyPr lIns="91425" tIns="91425" rIns="91425" bIns="91425" anchor="ctr" anchorCtr="0">
            <a:noAutofit/>
          </a:bodyPr>
          <a:lstStyle/>
          <a:p>
            <a:pPr lvl="0"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11" name="Process 10"/>
          <p:cNvSpPr/>
          <p:nvPr/>
        </p:nvSpPr>
        <p:spPr>
          <a:xfrm>
            <a:off x="2743200" y="1205240"/>
            <a:ext cx="2971800" cy="9093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Integrating with externally hosted </a:t>
            </a:r>
            <a:r>
              <a:rPr lang="en-US" sz="1200" dirty="0" err="1" smtClean="0"/>
              <a:t>SaaS</a:t>
            </a:r>
            <a:r>
              <a:rPr lang="en-US" sz="1200" dirty="0" smtClean="0"/>
              <a:t> products.</a:t>
            </a:r>
          </a:p>
          <a:p>
            <a:pPr marL="171450" indent="-171450">
              <a:buFont typeface="Arial"/>
              <a:buChar char="•"/>
            </a:pPr>
            <a:r>
              <a:rPr lang="en-US" sz="1200" dirty="0" smtClean="0"/>
              <a:t>Integrating with on-premise but external to PCF (i.e. Legacy database)</a:t>
            </a:r>
            <a:endParaRPr lang="en-US" sz="1200" dirty="0"/>
          </a:p>
        </p:txBody>
      </p:sp>
      <p:sp>
        <p:nvSpPr>
          <p:cNvPr id="12" name="Process 11"/>
          <p:cNvSpPr/>
          <p:nvPr/>
        </p:nvSpPr>
        <p:spPr>
          <a:xfrm>
            <a:off x="2743200" y="2310140"/>
            <a:ext cx="2971800" cy="10236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No on-premise deployable solution.</a:t>
            </a:r>
          </a:p>
          <a:p>
            <a:pPr marL="171450" indent="-171450">
              <a:buFont typeface="Arial"/>
              <a:buChar char="•"/>
            </a:pPr>
            <a:r>
              <a:rPr lang="en-US" sz="1200" dirty="0" smtClean="0"/>
              <a:t>Comprehensible/Reliable API</a:t>
            </a:r>
          </a:p>
          <a:p>
            <a:pPr marL="171450" indent="-171450">
              <a:buFont typeface="Arial"/>
              <a:buChar char="•"/>
            </a:pPr>
            <a:r>
              <a:rPr lang="en-US" sz="1200" dirty="0" smtClean="0"/>
              <a:t>Complex to automate with BOSH</a:t>
            </a:r>
          </a:p>
          <a:p>
            <a:endParaRPr lang="en-US" sz="1200" dirty="0"/>
          </a:p>
        </p:txBody>
      </p:sp>
      <p:sp>
        <p:nvSpPr>
          <p:cNvPr id="13" name="Process 12"/>
          <p:cNvSpPr/>
          <p:nvPr/>
        </p:nvSpPr>
        <p:spPr>
          <a:xfrm>
            <a:off x="2743200" y="3568554"/>
            <a:ext cx="2971800" cy="1212996"/>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Service API</a:t>
            </a:r>
          </a:p>
          <a:p>
            <a:pPr marL="171450" indent="-171450">
              <a:buFont typeface="Arial"/>
              <a:buChar char="•"/>
            </a:pPr>
            <a:r>
              <a:rPr lang="en-US" sz="1200" dirty="0" smtClean="0"/>
              <a:t>Seamless Experience for developers</a:t>
            </a:r>
          </a:p>
          <a:p>
            <a:pPr marL="171450" indent="-171450">
              <a:buFont typeface="Arial"/>
              <a:buChar char="•"/>
            </a:pPr>
            <a:r>
              <a:rPr lang="en-US" sz="1200" dirty="0" smtClean="0"/>
              <a:t>Treated as a product (maintenance, support, etc.)</a:t>
            </a:r>
          </a:p>
          <a:p>
            <a:pPr marL="171450" indent="-171450">
              <a:buFont typeface="Arial"/>
              <a:buChar char="•"/>
            </a:pPr>
            <a:endParaRPr lang="en-US" sz="1200" dirty="0" smtClean="0"/>
          </a:p>
          <a:p>
            <a:pPr marL="171450" indent="-171450">
              <a:buFont typeface="Arial"/>
              <a:buChar char="•"/>
            </a:pPr>
            <a:endParaRPr lang="en-US" sz="1200" dirty="0"/>
          </a:p>
        </p:txBody>
      </p:sp>
      <p:sp>
        <p:nvSpPr>
          <p:cNvPr id="14" name="Or 13"/>
          <p:cNvSpPr/>
          <p:nvPr/>
        </p:nvSpPr>
        <p:spPr>
          <a:xfrm>
            <a:off x="1697025" y="2705194"/>
            <a:ext cx="237751" cy="247556"/>
          </a:xfrm>
          <a:prstGeom prst="flowChar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Elbow Connector 14"/>
          <p:cNvCxnSpPr>
            <a:stCxn id="14" idx="0"/>
            <a:endCxn id="11" idx="1"/>
          </p:cNvCxnSpPr>
          <p:nvPr/>
        </p:nvCxnSpPr>
        <p:spPr>
          <a:xfrm rot="5400000" flipH="1" flipV="1">
            <a:off x="1756901" y="1718896"/>
            <a:ext cx="1045299"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4"/>
            <a:endCxn id="13" idx="1"/>
          </p:cNvCxnSpPr>
          <p:nvPr/>
        </p:nvCxnSpPr>
        <p:spPr>
          <a:xfrm rot="16200000" flipH="1">
            <a:off x="1668399" y="3100251"/>
            <a:ext cx="1222302"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87649" y="1304151"/>
            <a:ext cx="937671" cy="276999"/>
          </a:xfrm>
          <a:prstGeom prst="rect">
            <a:avLst/>
          </a:prstGeom>
          <a:noFill/>
        </p:spPr>
        <p:txBody>
          <a:bodyPr wrap="square" rtlCol="0">
            <a:spAutoFit/>
          </a:bodyPr>
          <a:lstStyle/>
          <a:p>
            <a:pPr algn="ctr"/>
            <a:r>
              <a:rPr lang="en-US" sz="1200" dirty="0" smtClean="0">
                <a:solidFill>
                  <a:schemeClr val="bg1"/>
                </a:solidFill>
              </a:rPr>
              <a:t>Use-cases</a:t>
            </a:r>
            <a:endParaRPr lang="en-US" sz="1200" dirty="0">
              <a:solidFill>
                <a:schemeClr val="bg1"/>
              </a:solidFill>
            </a:endParaRPr>
          </a:p>
        </p:txBody>
      </p:sp>
      <p:sp>
        <p:nvSpPr>
          <p:cNvPr id="19" name="TextBox 18"/>
          <p:cNvSpPr txBox="1"/>
          <p:nvPr/>
        </p:nvSpPr>
        <p:spPr>
          <a:xfrm>
            <a:off x="1828800" y="3844300"/>
            <a:ext cx="937671" cy="276999"/>
          </a:xfrm>
          <a:prstGeom prst="rect">
            <a:avLst/>
          </a:prstGeom>
          <a:noFill/>
        </p:spPr>
        <p:txBody>
          <a:bodyPr wrap="square" rtlCol="0">
            <a:spAutoFit/>
          </a:bodyPr>
          <a:lstStyle/>
          <a:p>
            <a:pPr algn="ctr"/>
            <a:r>
              <a:rPr lang="en-US" sz="1200" dirty="0" smtClean="0">
                <a:solidFill>
                  <a:schemeClr val="bg1"/>
                </a:solidFill>
              </a:rPr>
              <a:t>Why</a:t>
            </a:r>
            <a:endParaRPr lang="en-US" sz="1200" dirty="0">
              <a:solidFill>
                <a:schemeClr val="bg1"/>
              </a:solidFill>
            </a:endParaRPr>
          </a:p>
        </p:txBody>
      </p:sp>
      <p:cxnSp>
        <p:nvCxnSpPr>
          <p:cNvPr id="35" name="Straight Arrow Connector 34"/>
          <p:cNvCxnSpPr>
            <a:stCxn id="14" idx="6"/>
            <a:endCxn id="12" idx="1"/>
          </p:cNvCxnSpPr>
          <p:nvPr/>
        </p:nvCxnSpPr>
        <p:spPr>
          <a:xfrm flipV="1">
            <a:off x="1934776" y="2821945"/>
            <a:ext cx="808424" cy="7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828800" y="2447151"/>
            <a:ext cx="937671" cy="276999"/>
          </a:xfrm>
          <a:prstGeom prst="rect">
            <a:avLst/>
          </a:prstGeom>
          <a:noFill/>
        </p:spPr>
        <p:txBody>
          <a:bodyPr wrap="square" rtlCol="0">
            <a:spAutoFit/>
          </a:bodyPr>
          <a:lstStyle/>
          <a:p>
            <a:pPr algn="ctr"/>
            <a:r>
              <a:rPr lang="en-US" sz="1200" dirty="0" smtClean="0">
                <a:solidFill>
                  <a:schemeClr val="bg1"/>
                </a:solidFill>
              </a:rPr>
              <a:t>When</a:t>
            </a:r>
            <a:endParaRPr lang="en-US" sz="1200" dirty="0">
              <a:solidFill>
                <a:schemeClr val="bg1"/>
              </a:solidFill>
            </a:endParaRPr>
          </a:p>
        </p:txBody>
      </p:sp>
      <p:sp>
        <p:nvSpPr>
          <p:cNvPr id="40" name="Rectangle 39"/>
          <p:cNvSpPr/>
          <p:nvPr/>
        </p:nvSpPr>
        <p:spPr>
          <a:xfrm>
            <a:off x="5943599" y="1151750"/>
            <a:ext cx="3048001" cy="3629799"/>
          </a:xfrm>
          <a:prstGeom prst="rect">
            <a:avLst/>
          </a:prstGeom>
          <a:noFill/>
          <a:ln w="63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980594" y="1276350"/>
            <a:ext cx="2934806" cy="369332"/>
          </a:xfrm>
          <a:prstGeom prst="rect">
            <a:avLst/>
          </a:prstGeom>
          <a:noFill/>
        </p:spPr>
        <p:txBody>
          <a:bodyPr wrap="square" rtlCol="0">
            <a:spAutoFit/>
          </a:bodyPr>
          <a:lstStyle/>
          <a:p>
            <a:pPr algn="ctr"/>
            <a:r>
              <a:rPr lang="en-US" dirty="0" smtClean="0">
                <a:solidFill>
                  <a:schemeClr val="accent3"/>
                </a:solidFill>
              </a:rPr>
              <a:t>Official Service Brokers</a:t>
            </a:r>
            <a:endParaRPr lang="en-US" dirty="0">
              <a:solidFill>
                <a:schemeClr val="accent3"/>
              </a:solidFill>
            </a:endParaRPr>
          </a:p>
        </p:txBody>
      </p:sp>
      <p:sp>
        <p:nvSpPr>
          <p:cNvPr id="42" name="Rectangle 41"/>
          <p:cNvSpPr/>
          <p:nvPr/>
        </p:nvSpPr>
        <p:spPr>
          <a:xfrm>
            <a:off x="6172200" y="1708487"/>
            <a:ext cx="2362200" cy="1015663"/>
          </a:xfrm>
          <a:prstGeom prst="rect">
            <a:avLst/>
          </a:prstGeom>
        </p:spPr>
        <p:txBody>
          <a:bodyPr wrap="square">
            <a:spAutoFit/>
          </a:bodyPr>
          <a:lstStyle/>
          <a:p>
            <a:pPr marL="342900" indent="-342900">
              <a:buFont typeface="+mj-lt"/>
              <a:buAutoNum type="arabicPeriod"/>
            </a:pPr>
            <a:r>
              <a:rPr lang="en-US" sz="1200" dirty="0" smtClean="0">
                <a:solidFill>
                  <a:srgbClr val="FFFFFF"/>
                </a:solidFill>
              </a:rPr>
              <a:t>App Direct</a:t>
            </a:r>
            <a:endParaRPr lang="en-US" sz="1200" dirty="0">
              <a:solidFill>
                <a:srgbClr val="FFFFFF"/>
              </a:solidFill>
            </a:endParaRPr>
          </a:p>
          <a:p>
            <a:pPr marL="342900" indent="-342900">
              <a:buFont typeface="+mj-lt"/>
              <a:buAutoNum type="arabicPeriod"/>
            </a:pPr>
            <a:r>
              <a:rPr lang="en-US" sz="1200" dirty="0">
                <a:solidFill>
                  <a:srgbClr val="FFFFFF"/>
                </a:solidFill>
              </a:rPr>
              <a:t>External </a:t>
            </a:r>
            <a:r>
              <a:rPr lang="en-US" sz="1200" dirty="0" err="1">
                <a:solidFill>
                  <a:srgbClr val="FFFFFF"/>
                </a:solidFill>
              </a:rPr>
              <a:t>PostGres</a:t>
            </a:r>
            <a:endParaRPr lang="en-US" sz="1200" dirty="0">
              <a:solidFill>
                <a:srgbClr val="FFFFFF"/>
              </a:solidFill>
            </a:endParaRPr>
          </a:p>
          <a:p>
            <a:pPr marL="342900" indent="-342900">
              <a:buFont typeface="+mj-lt"/>
              <a:buAutoNum type="arabicPeriod"/>
            </a:pPr>
            <a:r>
              <a:rPr lang="en-US" sz="1200" dirty="0">
                <a:solidFill>
                  <a:srgbClr val="FFFFFF"/>
                </a:solidFill>
              </a:rPr>
              <a:t>External Oracle</a:t>
            </a:r>
          </a:p>
          <a:p>
            <a:pPr marL="342900" indent="-342900">
              <a:buFont typeface="+mj-lt"/>
              <a:buAutoNum type="arabicPeriod"/>
            </a:pPr>
            <a:r>
              <a:rPr lang="en-US" sz="1200" dirty="0">
                <a:solidFill>
                  <a:srgbClr val="FFFFFF"/>
                </a:solidFill>
              </a:rPr>
              <a:t>External MS-SQL</a:t>
            </a:r>
          </a:p>
          <a:p>
            <a:pPr marL="342900" indent="-342900">
              <a:buFont typeface="+mj-lt"/>
              <a:buAutoNum type="arabicPeriod"/>
            </a:pPr>
            <a:r>
              <a:rPr lang="en-US" sz="1200" dirty="0">
                <a:solidFill>
                  <a:srgbClr val="FFFFFF"/>
                </a:solidFill>
              </a:rPr>
              <a:t>External </a:t>
            </a:r>
            <a:r>
              <a:rPr lang="en-US" sz="1200" dirty="0" smtClean="0">
                <a:solidFill>
                  <a:srgbClr val="FFFFFF"/>
                </a:solidFill>
              </a:rPr>
              <a:t>RDS, SQS</a:t>
            </a:r>
            <a:endParaRPr lang="en-US" sz="1200" dirty="0">
              <a:solidFill>
                <a:srgbClr val="FFFFFF"/>
              </a:solidFill>
            </a:endParaRPr>
          </a:p>
        </p:txBody>
      </p:sp>
      <p:sp>
        <p:nvSpPr>
          <p:cNvPr id="46" name="TextBox 45"/>
          <p:cNvSpPr txBox="1"/>
          <p:nvPr/>
        </p:nvSpPr>
        <p:spPr>
          <a:xfrm>
            <a:off x="1" y="3537287"/>
            <a:ext cx="1697024" cy="1015663"/>
          </a:xfrm>
          <a:prstGeom prst="rect">
            <a:avLst/>
          </a:prstGeom>
          <a:noFill/>
        </p:spPr>
        <p:txBody>
          <a:bodyPr wrap="square" rtlCol="0">
            <a:spAutoFit/>
          </a:bodyPr>
          <a:lstStyle/>
          <a:p>
            <a:pPr marL="171450" indent="-171450">
              <a:buFont typeface="Arial"/>
              <a:buChar char="•"/>
            </a:pPr>
            <a:r>
              <a:rPr lang="en-US" sz="1000" dirty="0" smtClean="0">
                <a:solidFill>
                  <a:schemeClr val="bg1"/>
                </a:solidFill>
              </a:rPr>
              <a:t>Write a service broker that is deployed to PCF (as a VM or the runtime)</a:t>
            </a:r>
          </a:p>
          <a:p>
            <a:pPr marL="171450" indent="-171450">
              <a:buFont typeface="Arial"/>
              <a:buChar char="•"/>
            </a:pPr>
            <a:r>
              <a:rPr lang="en-US" sz="1000" dirty="0" smtClean="0">
                <a:solidFill>
                  <a:schemeClr val="bg1"/>
                </a:solidFill>
              </a:rPr>
              <a:t>Integrate with the external service</a:t>
            </a:r>
            <a:endParaRPr lang="en-US" sz="1000" dirty="0">
              <a:solidFill>
                <a:schemeClr val="bg1"/>
              </a:solidFill>
            </a:endParaRPr>
          </a:p>
        </p:txBody>
      </p:sp>
      <p:cxnSp>
        <p:nvCxnSpPr>
          <p:cNvPr id="47" name="Straight Arrow Connector 46"/>
          <p:cNvCxnSpPr>
            <a:stCxn id="8" idx="3"/>
            <a:endCxn id="14" idx="2"/>
          </p:cNvCxnSpPr>
          <p:nvPr/>
        </p:nvCxnSpPr>
        <p:spPr>
          <a:xfrm flipV="1">
            <a:off x="1295400" y="2828972"/>
            <a:ext cx="401625" cy="1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1"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54" name="Picture 53" descr="aws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4463683"/>
            <a:ext cx="637540" cy="241667"/>
          </a:xfrm>
          <a:prstGeom prst="rect">
            <a:avLst/>
          </a:prstGeom>
        </p:spPr>
      </p:pic>
      <p:pic>
        <p:nvPicPr>
          <p:cNvPr id="55" name="Picture 54"/>
          <p:cNvPicPr>
            <a:picLocks noChangeAspect="1"/>
          </p:cNvPicPr>
          <p:nvPr/>
        </p:nvPicPr>
        <p:blipFill>
          <a:blip r:embed="rId5"/>
          <a:stretch>
            <a:fillRect/>
          </a:stretch>
        </p:blipFill>
        <p:spPr>
          <a:xfrm>
            <a:off x="8001000" y="3409950"/>
            <a:ext cx="925528" cy="971182"/>
          </a:xfrm>
          <a:prstGeom prst="rect">
            <a:avLst/>
          </a:prstGeom>
        </p:spPr>
      </p:pic>
      <p:pic>
        <p:nvPicPr>
          <p:cNvPr id="58" name="Picture 57"/>
          <p:cNvPicPr>
            <a:picLocks noChangeAspect="1"/>
          </p:cNvPicPr>
          <p:nvPr/>
        </p:nvPicPr>
        <p:blipFill rotWithShape="1">
          <a:blip r:embed="rId6"/>
          <a:srcRect t="40196" b="17329"/>
          <a:stretch/>
        </p:blipFill>
        <p:spPr>
          <a:xfrm>
            <a:off x="6172200" y="3529341"/>
            <a:ext cx="974716" cy="414009"/>
          </a:xfrm>
          <a:prstGeom prst="rect">
            <a:avLst/>
          </a:prstGeom>
        </p:spPr>
      </p:pic>
      <p:pic>
        <p:nvPicPr>
          <p:cNvPr id="59" name="Picture 58"/>
          <p:cNvPicPr>
            <a:picLocks noChangeAspect="1"/>
          </p:cNvPicPr>
          <p:nvPr/>
        </p:nvPicPr>
        <p:blipFill>
          <a:blip r:embed="rId7"/>
          <a:stretch>
            <a:fillRect/>
          </a:stretch>
        </p:blipFill>
        <p:spPr>
          <a:xfrm>
            <a:off x="6248400" y="4019550"/>
            <a:ext cx="1687383" cy="361582"/>
          </a:xfrm>
          <a:prstGeom prst="rect">
            <a:avLst/>
          </a:prstGeom>
        </p:spPr>
      </p:pic>
      <p:pic>
        <p:nvPicPr>
          <p:cNvPr id="60" name="Picture 59"/>
          <p:cNvPicPr>
            <a:picLocks noChangeAspect="1"/>
          </p:cNvPicPr>
          <p:nvPr/>
        </p:nvPicPr>
        <p:blipFill>
          <a:blip r:embed="rId8"/>
          <a:stretch>
            <a:fillRect/>
          </a:stretch>
        </p:blipFill>
        <p:spPr>
          <a:xfrm>
            <a:off x="6632636" y="3115271"/>
            <a:ext cx="1673164" cy="449364"/>
          </a:xfrm>
          <a:prstGeom prst="rect">
            <a:avLst/>
          </a:prstGeom>
        </p:spPr>
      </p:pic>
      <p:cxnSp>
        <p:nvCxnSpPr>
          <p:cNvPr id="53"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6"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a:t>
            </a:r>
            <a:endParaRPr lang="en-US" sz="2400" dirty="0">
              <a:solidFill>
                <a:srgbClr val="F5F5F5"/>
              </a:solidFill>
            </a:endParaRPr>
          </a:p>
        </p:txBody>
      </p:sp>
      <p:sp>
        <p:nvSpPr>
          <p:cNvPr id="57" name="Rectangle 56"/>
          <p:cNvSpPr/>
          <p:nvPr/>
        </p:nvSpPr>
        <p:spPr>
          <a:xfrm>
            <a:off x="2725320" y="4840129"/>
            <a:ext cx="5580480" cy="3693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9"/>
              </a:rPr>
              <a:t>http://docs.pivotal.io/pivotalcf/services/</a:t>
            </a:r>
            <a:r>
              <a:rPr lang="en-US" sz="900" dirty="0" smtClean="0">
                <a:solidFill>
                  <a:srgbClr val="FFFFFF"/>
                </a:solidFill>
                <a:hlinkClick r:id="rId9"/>
              </a:rPr>
              <a:t>overview.html</a:t>
            </a:r>
            <a:endParaRPr lang="en-US" sz="900" dirty="0" smtClean="0">
              <a:solidFill>
                <a:srgbClr val="FFFFFF"/>
              </a:solidFill>
            </a:endParaRPr>
          </a:p>
          <a:p>
            <a:endParaRPr lang="en-US" sz="900" dirty="0" smtClean="0">
              <a:solidFill>
                <a:srgbClr val="FFFFFF"/>
              </a:solidFill>
            </a:endParaRPr>
          </a:p>
        </p:txBody>
      </p:sp>
    </p:spTree>
    <p:extLst>
      <p:ext uri="{BB962C8B-B14F-4D97-AF65-F5344CB8AC3E}">
        <p14:creationId xmlns:p14="http://schemas.microsoft.com/office/powerpoint/2010/main" val="40875457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 API</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594600" y="1504950"/>
            <a:ext cx="8092200" cy="2246769"/>
          </a:xfrm>
          <a:prstGeom prst="rect">
            <a:avLst/>
          </a:prstGeom>
        </p:spPr>
        <p:txBody>
          <a:bodyPr wrap="square">
            <a:spAutoFit/>
          </a:bodyPr>
          <a:lstStyle/>
          <a:p>
            <a:r>
              <a:rPr lang="en-US" sz="1400" b="1" dirty="0">
                <a:solidFill>
                  <a:schemeClr val="bg1"/>
                </a:solidFill>
              </a:rPr>
              <a:t>/v2/catalog </a:t>
            </a:r>
            <a:r>
              <a:rPr lang="en-US" sz="1400" dirty="0" smtClean="0">
                <a:solidFill>
                  <a:schemeClr val="accent4"/>
                </a:solidFill>
              </a:rPr>
              <a:t>[</a:t>
            </a:r>
            <a:r>
              <a:rPr lang="en-US" sz="1400" b="1" dirty="0">
                <a:solidFill>
                  <a:schemeClr val="accent4"/>
                </a:solidFill>
              </a:rPr>
              <a:t>GET</a:t>
            </a:r>
            <a:r>
              <a:rPr lang="en-US" sz="1400" dirty="0" smtClean="0">
                <a:solidFill>
                  <a:schemeClr val="accent4"/>
                </a:solidFill>
              </a:rPr>
              <a:t>]</a:t>
            </a:r>
            <a:endParaRPr lang="en-US" sz="1400" dirty="0">
              <a:solidFill>
                <a:schemeClr val="accent4"/>
              </a:solidFill>
            </a:endParaRPr>
          </a:p>
          <a:p>
            <a:endParaRPr lang="en-US" sz="1400" b="1" dirty="0" smtClean="0">
              <a:solidFill>
                <a:schemeClr val="bg1"/>
              </a:solidFill>
            </a:endParaRPr>
          </a:p>
          <a:p>
            <a:r>
              <a:rPr lang="en-US" sz="1400" b="1" dirty="0" smtClean="0">
                <a:solidFill>
                  <a:schemeClr val="bg1"/>
                </a:solidFill>
              </a:rPr>
              <a:t>/</a:t>
            </a:r>
            <a:r>
              <a:rPr lang="en-US" sz="1400" b="1" dirty="0">
                <a:solidFill>
                  <a:schemeClr val="bg1"/>
                </a:solidFill>
              </a:rPr>
              <a:t>v2/service_instances/:id </a:t>
            </a:r>
            <a:r>
              <a:rPr lang="en-US" sz="1400" dirty="0" smtClean="0">
                <a:solidFill>
                  <a:srgbClr val="1A6FB7"/>
                </a:solidFill>
              </a:rPr>
              <a:t>[</a:t>
            </a:r>
            <a:r>
              <a:rPr lang="en-US" sz="1400" b="1" dirty="0">
                <a:solidFill>
                  <a:srgbClr val="1A6FB7"/>
                </a:solidFill>
              </a:rPr>
              <a:t>PUT</a:t>
            </a:r>
            <a:r>
              <a:rPr lang="en-US" sz="1400" dirty="0">
                <a:solidFill>
                  <a:srgbClr val="1A6FB7"/>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chemeClr val="accent4"/>
                </a:solidFill>
              </a:rPr>
              <a:t>[</a:t>
            </a:r>
            <a:r>
              <a:rPr lang="en-US" sz="1400" b="1" dirty="0">
                <a:solidFill>
                  <a:schemeClr val="accent4"/>
                </a:solidFill>
              </a:rPr>
              <a:t>PUT</a:t>
            </a:r>
            <a:r>
              <a:rPr lang="en-US" sz="1400" dirty="0">
                <a:solidFill>
                  <a:schemeClr val="accent4"/>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rgbClr val="1A6FB7"/>
                </a:solidFill>
              </a:rPr>
              <a:t>[</a:t>
            </a:r>
            <a:r>
              <a:rPr lang="en-US" sz="1400" b="1" dirty="0">
                <a:solidFill>
                  <a:srgbClr val="1A6FB7"/>
                </a:solidFill>
              </a:rPr>
              <a:t>DELETE</a:t>
            </a:r>
            <a:r>
              <a:rPr lang="en-US" sz="1400" dirty="0">
                <a:solidFill>
                  <a:schemeClr val="bg1"/>
                </a:solidFill>
              </a:rPr>
              <a:t>] </a:t>
            </a:r>
            <a:endParaRPr lang="en-US" sz="1400" dirty="0" smtClean="0">
              <a:solidFill>
                <a:schemeClr val="bg1"/>
              </a:solidFill>
            </a:endParaRPr>
          </a:p>
          <a:p>
            <a:endParaRPr lang="en-US" sz="1400" dirty="0">
              <a:solidFill>
                <a:schemeClr val="bg1"/>
              </a:solidFill>
            </a:endParaRPr>
          </a:p>
          <a:p>
            <a:r>
              <a:rPr lang="en-US" sz="1400" b="1" dirty="0">
                <a:solidFill>
                  <a:schemeClr val="bg1"/>
                </a:solidFill>
              </a:rPr>
              <a:t>/v2/service_instances/:id </a:t>
            </a:r>
            <a:r>
              <a:rPr lang="en-US" sz="1400" dirty="0">
                <a:solidFill>
                  <a:srgbClr val="1A6FB7"/>
                </a:solidFill>
              </a:rPr>
              <a:t>[</a:t>
            </a:r>
            <a:r>
              <a:rPr lang="en-US" sz="1400" b="1" dirty="0">
                <a:solidFill>
                  <a:srgbClr val="1A6FB7"/>
                </a:solidFill>
              </a:rPr>
              <a:t>DELETE</a:t>
            </a:r>
            <a:r>
              <a:rPr lang="en-US" sz="1400" dirty="0">
                <a:solidFill>
                  <a:srgbClr val="1A6FB7"/>
                </a:solidFill>
              </a:rPr>
              <a:t>] </a:t>
            </a:r>
          </a:p>
          <a:p>
            <a:endParaRPr lang="en-US" sz="1400" dirty="0">
              <a:solidFill>
                <a:schemeClr val="bg1"/>
              </a:solidFill>
            </a:endParaRPr>
          </a:p>
        </p:txBody>
      </p:sp>
    </p:spTree>
    <p:extLst>
      <p:ext uri="{BB962C8B-B14F-4D97-AF65-F5344CB8AC3E}">
        <p14:creationId xmlns:p14="http://schemas.microsoft.com/office/powerpoint/2010/main" val="3108665268"/>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45190669"/>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3320949620"/>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1616401748"/>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416210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487149"/>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6465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3328422534"/>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84662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66" y="320039"/>
            <a:ext cx="8742703" cy="363558"/>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40" y="1019201"/>
            <a:ext cx="4862884" cy="3377560"/>
            <a:chOff x="3600450" y="334881"/>
            <a:chExt cx="5357765" cy="4218053"/>
          </a:xfrm>
        </p:grpSpPr>
        <p:sp>
          <p:nvSpPr>
            <p:cNvPr id="8" name="Shape 181"/>
            <p:cNvSpPr/>
            <p:nvPr/>
          </p:nvSpPr>
          <p:spPr>
            <a:xfrm>
              <a:off x="5235419"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DB</a:t>
              </a:r>
            </a:p>
          </p:txBody>
        </p:sp>
        <p:sp>
          <p:nvSpPr>
            <p:cNvPr id="9" name="Shape 182"/>
            <p:cNvSpPr/>
            <p:nvPr/>
          </p:nvSpPr>
          <p:spPr>
            <a:xfrm>
              <a:off x="6640781"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Blob Store</a:t>
              </a:r>
            </a:p>
          </p:txBody>
        </p:sp>
        <p:sp>
          <p:nvSpPr>
            <p:cNvPr id="10" name="Shape 183"/>
            <p:cNvSpPr/>
            <p:nvPr/>
          </p:nvSpPr>
          <p:spPr>
            <a:xfrm>
              <a:off x="44958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Worker</a:t>
              </a:r>
            </a:p>
          </p:txBody>
        </p:sp>
        <p:sp>
          <p:nvSpPr>
            <p:cNvPr id="11" name="Shape 184"/>
            <p:cNvSpPr/>
            <p:nvPr/>
          </p:nvSpPr>
          <p:spPr>
            <a:xfrm>
              <a:off x="5938101"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NATS</a:t>
              </a:r>
            </a:p>
          </p:txBody>
        </p:sp>
        <p:sp>
          <p:nvSpPr>
            <p:cNvPr id="12" name="Shape 185"/>
            <p:cNvSpPr/>
            <p:nvPr/>
          </p:nvSpPr>
          <p:spPr>
            <a:xfrm>
              <a:off x="73804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Health Monitor</a:t>
              </a:r>
            </a:p>
          </p:txBody>
        </p:sp>
        <p:sp>
          <p:nvSpPr>
            <p:cNvPr id="13" name="Shape 186"/>
            <p:cNvSpPr/>
            <p:nvPr/>
          </p:nvSpPr>
          <p:spPr>
            <a:xfrm>
              <a:off x="4495798" y="2856359"/>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CPI</a:t>
              </a:r>
            </a:p>
          </p:txBody>
        </p:sp>
        <p:sp>
          <p:nvSpPr>
            <p:cNvPr id="14" name="Shape 187"/>
            <p:cNvSpPr/>
            <p:nvPr/>
          </p:nvSpPr>
          <p:spPr>
            <a:xfrm>
              <a:off x="593810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Director</a:t>
              </a:r>
            </a:p>
          </p:txBody>
        </p:sp>
        <p:sp>
          <p:nvSpPr>
            <p:cNvPr id="15" name="Shape 188"/>
            <p:cNvSpPr/>
            <p:nvPr/>
          </p:nvSpPr>
          <p:spPr>
            <a:xfrm>
              <a:off x="6014301" y="1279391"/>
              <a:ext cx="199198"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6" name="Shape 189"/>
            <p:cNvSpPr/>
            <p:nvPr/>
          </p:nvSpPr>
          <p:spPr>
            <a:xfrm>
              <a:off x="450565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chemeClr val="accent1"/>
                </a:buClr>
                <a:buSzPct val="25000"/>
                <a:buFont typeface="Arial"/>
                <a:buNone/>
              </a:pPr>
              <a:r>
                <a:rPr lang="en-US" sz="1200" b="1" i="0" u="none" strike="noStrike" cap="none" dirty="0">
                  <a:solidFill>
                    <a:schemeClr val="accent1"/>
                  </a:solidFill>
                  <a:latin typeface="Arial"/>
                  <a:ea typeface="Arial"/>
                  <a:cs typeface="Arial"/>
                  <a:sym typeface="Arial"/>
                </a:rPr>
                <a:t>CLI</a:t>
              </a:r>
            </a:p>
          </p:txBody>
        </p:sp>
        <p:sp>
          <p:nvSpPr>
            <p:cNvPr id="17" name="Shape 190"/>
            <p:cNvSpPr/>
            <p:nvPr/>
          </p:nvSpPr>
          <p:spPr>
            <a:xfrm>
              <a:off x="5331217" y="2896334"/>
              <a:ext cx="3626998" cy="1656600"/>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8" name="Shape 191"/>
            <p:cNvSpPr/>
            <p:nvPr/>
          </p:nvSpPr>
          <p:spPr>
            <a:xfrm>
              <a:off x="6169417" y="2997334"/>
              <a:ext cx="2685600" cy="1441500"/>
            </a:xfrm>
            <a:prstGeom prst="ellipse">
              <a:avLst/>
            </a:prstGeom>
            <a:solidFill>
              <a:srgbClr val="BFBFBF"/>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grpSp>
          <p:nvGrpSpPr>
            <p:cNvPr id="19" name="Shape 192"/>
            <p:cNvGrpSpPr/>
            <p:nvPr/>
          </p:nvGrpSpPr>
          <p:grpSpPr>
            <a:xfrm>
              <a:off x="6702816" y="2615930"/>
              <a:ext cx="1760517" cy="1612099"/>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4" y="4120144"/>
              <a:ext cx="1760954" cy="280500"/>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spcBef>
                  <a:spcPts val="0"/>
                </a:spcBef>
                <a:buClr>
                  <a:srgbClr val="262626"/>
                </a:buClr>
                <a:buSzPct val="25000"/>
                <a:buFont typeface="Arial"/>
                <a:buNone/>
              </a:pPr>
              <a:r>
                <a:rPr lang="en-US" sz="1600" b="0" i="0" u="none" strike="noStrike" cap="none" dirty="0">
                  <a:solidFill>
                    <a:srgbClr val="262626"/>
                  </a:solidFill>
                  <a:latin typeface="Arial"/>
                  <a:ea typeface="Arial"/>
                  <a:cs typeface="Arial"/>
                  <a:sym typeface="Arial"/>
                </a:rPr>
                <a:t>Outer shell</a:t>
              </a:r>
            </a:p>
          </p:txBody>
        </p:sp>
        <p:sp>
          <p:nvSpPr>
            <p:cNvPr id="34" name="Shape 207"/>
            <p:cNvSpPr/>
            <p:nvPr/>
          </p:nvSpPr>
          <p:spPr>
            <a:xfrm>
              <a:off x="5197582" y="3739145"/>
              <a:ext cx="1658795" cy="280500"/>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1600" b="0" i="0" u="none" strike="noStrike" cap="none" dirty="0">
                  <a:solidFill>
                    <a:schemeClr val="dk1"/>
                  </a:solidFill>
                  <a:latin typeface="Arial"/>
                  <a:ea typeface="Arial"/>
                  <a:cs typeface="Arial"/>
                  <a:sym typeface="Arial"/>
                </a:rPr>
                <a:t>Inner shell</a:t>
              </a:r>
            </a:p>
          </p:txBody>
        </p:sp>
        <p:sp>
          <p:nvSpPr>
            <p:cNvPr id="36" name="Shape 209"/>
            <p:cNvSpPr txBox="1"/>
            <p:nvPr/>
          </p:nvSpPr>
          <p:spPr>
            <a:xfrm>
              <a:off x="6980599" y="3878817"/>
              <a:ext cx="1019385" cy="338700"/>
            </a:xfrm>
            <a:prstGeom prst="rect">
              <a:avLst/>
            </a:prstGeom>
            <a:noFill/>
            <a:ln>
              <a:noFill/>
            </a:ln>
          </p:spPr>
          <p:txBody>
            <a:bodyPr lIns="91425" tIns="45700" rIns="91425" bIns="45700" anchor="t" anchorCtr="0">
              <a:noAutofit/>
            </a:bodyPr>
            <a:lstStyle/>
            <a:p>
              <a:pPr marL="0" marR="0" lvl="0" indent="0" algn="ctr" rtl="0">
                <a:spcBef>
                  <a:spcPts val="0"/>
                </a:spcBef>
                <a:buClr>
                  <a:srgbClr val="138A7E"/>
                </a:buClr>
                <a:buSzPct val="25000"/>
                <a:buFont typeface="Arial"/>
                <a:buNone/>
              </a:pPr>
              <a:r>
                <a:rPr lang="en-US" sz="1600" b="0" i="0" u="none" strike="noStrike" cap="none" dirty="0">
                  <a:solidFill>
                    <a:srgbClr val="138A7E"/>
                  </a:solidFill>
                  <a:latin typeface="Arial"/>
                  <a:ea typeface="Arial"/>
                  <a:cs typeface="Arial"/>
                  <a:sym typeface="Arial"/>
                </a:rPr>
                <a:t>Agents</a:t>
              </a:r>
            </a:p>
          </p:txBody>
        </p:sp>
        <p:sp>
          <p:nvSpPr>
            <p:cNvPr id="37" name="Shape 210"/>
            <p:cNvSpPr/>
            <p:nvPr/>
          </p:nvSpPr>
          <p:spPr>
            <a:xfrm>
              <a:off x="5294626" y="439062"/>
              <a:ext cx="206699" cy="215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8" name="Shape 211"/>
            <p:cNvSpPr/>
            <p:nvPr/>
          </p:nvSpPr>
          <p:spPr>
            <a:xfrm rot="11256522">
              <a:off x="5985580" y="2135577"/>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9" name="Shape 212"/>
            <p:cNvSpPr/>
            <p:nvPr/>
          </p:nvSpPr>
          <p:spPr>
            <a:xfrm>
              <a:off x="4554219" y="1310525"/>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0" name="Shape 213"/>
            <p:cNvSpPr/>
            <p:nvPr/>
          </p:nvSpPr>
          <p:spPr>
            <a:xfrm>
              <a:off x="7434320" y="2156791"/>
              <a:ext cx="179999" cy="158700"/>
            </a:xfrm>
            <a:prstGeom prst="heart">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1" name="Shape 214"/>
            <p:cNvSpPr/>
            <p:nvPr/>
          </p:nvSpPr>
          <p:spPr>
            <a:xfrm rot="18900000">
              <a:off x="6727381" y="527614"/>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cxnSp>
          <p:nvCxnSpPr>
            <p:cNvPr id="42" name="Shape 215"/>
            <p:cNvCxnSpPr>
              <a:stCxn id="8" idx="2"/>
              <a:endCxn id="9" idx="2"/>
            </p:cNvCxnSpPr>
            <p:nvPr/>
          </p:nvCxnSpPr>
          <p:spPr>
            <a:xfrm rot="16200000" flipH="1">
              <a:off x="6459118" y="73130"/>
              <a:ext cx="600" cy="1405499"/>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50" y="996874"/>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1" y="1395723"/>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50" y="971550"/>
              <a:ext cx="438299" cy="776399"/>
            </a:xfrm>
            <a:prstGeom prst="rect">
              <a:avLst/>
            </a:prstGeom>
            <a:noFill/>
            <a:ln>
              <a:noFill/>
            </a:ln>
          </p:spPr>
        </p:pic>
        <p:cxnSp>
          <p:nvCxnSpPr>
            <p:cNvPr id="46" name="Shape 219"/>
            <p:cNvCxnSpPr>
              <a:stCxn id="16" idx="3"/>
              <a:endCxn id="14" idx="1"/>
            </p:cNvCxnSpPr>
            <p:nvPr/>
          </p:nvCxnSpPr>
          <p:spPr>
            <a:xfrm>
              <a:off x="5548150" y="1395723"/>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50" y="1616073"/>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600" y="2236215"/>
              <a:ext cx="399900"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9" y="2456565"/>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900" y="2553015"/>
              <a:ext cx="439800"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7" y="3076709"/>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80" y="555230"/>
              <a:ext cx="780000" cy="3109200"/>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953887"/>
            <a:ext cx="4398604" cy="3592069"/>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2960489"/>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3570819626"/>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2948099"/>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54548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Rectangle 5"/>
          <p:cNvSpPr/>
          <p:nvPr/>
        </p:nvSpPr>
        <p:spPr>
          <a:xfrm>
            <a:off x="186686" y="1833086"/>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398294"/>
            <a:ext cx="2169284"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1767626"/>
            <a:ext cx="4968716" cy="3375874"/>
          </a:xfrm>
          <a:prstGeom prst="rect">
            <a:avLst/>
          </a:prstGeom>
        </p:spPr>
      </p:pic>
      <p:cxnSp>
        <p:nvCxnSpPr>
          <p:cNvPr id="11" name="Straight Arrow Connector 10"/>
          <p:cNvCxnSpPr/>
          <p:nvPr/>
        </p:nvCxnSpPr>
        <p:spPr>
          <a:xfrm flipH="1">
            <a:off x="4175133" y="195907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903643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88281" y="1507611"/>
            <a:ext cx="6413920" cy="34584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a:t>
            </a:r>
            <a:r>
              <a:rPr lang="en-US" sz="4000" b="0" i="0" u="none" strike="noStrike" cap="none" dirty="0" smtClean="0">
                <a:solidFill>
                  <a:schemeClr val="lt1"/>
                </a:solidFill>
                <a:latin typeface="Roboto"/>
                <a:ea typeface="Roboto"/>
                <a:cs typeface="Roboto"/>
                <a:sym typeface="Roboto"/>
              </a:rPr>
              <a:t>Resources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179388" indent="-179388"/>
            <a:r>
              <a:rPr lang="en" sz="2000" dirty="0">
                <a:hlinkClick r:id="rId4"/>
              </a:rPr>
              <a:t>http://</a:t>
            </a:r>
            <a:r>
              <a:rPr lang="en" sz="2000" dirty="0" smtClean="0">
                <a:hlinkClick r:id="rId4"/>
              </a:rPr>
              <a:t>bosh.io/docs</a:t>
            </a:r>
            <a:endParaRPr lang="en-US" sz="2000" dirty="0" smtClean="0"/>
          </a:p>
          <a:p>
            <a:pPr marL="179388" indent="-179388"/>
            <a:r>
              <a:rPr lang="en" sz="2000" dirty="0">
                <a:hlinkClick r:id="rId5"/>
              </a:rPr>
              <a:t>https://</a:t>
            </a:r>
            <a:r>
              <a:rPr lang="en" sz="2000" dirty="0" smtClean="0">
                <a:hlinkClick r:id="rId5"/>
              </a:rPr>
              <a:t>github.com/cloudfoundry/bosh</a:t>
            </a:r>
            <a:endParaRPr lang="en-US" sz="2000" dirty="0" smtClean="0"/>
          </a:p>
          <a:p>
            <a:pPr marL="179388" indent="-179388"/>
            <a:endParaRPr lang="en-US" sz="2000" dirty="0"/>
          </a:p>
          <a:p>
            <a:pPr marL="179388" indent="-179388"/>
            <a:r>
              <a:rPr lang="en-US" sz="2000" dirty="0" smtClean="0">
                <a:solidFill>
                  <a:srgbClr val="258A7E"/>
                </a:solidFill>
              </a:rPr>
              <a:t>Feeling Adventurous?</a:t>
            </a:r>
          </a:p>
          <a:p>
            <a:pPr marL="179388" indent="-179388"/>
            <a:r>
              <a:rPr lang="en-US" sz="2000" dirty="0">
                <a:solidFill>
                  <a:srgbClr val="258A7E"/>
                </a:solidFill>
                <a:hlinkClick r:id="rId6"/>
              </a:rPr>
              <a:t>https://github.com/cloudfoundry-community</a:t>
            </a:r>
            <a:r>
              <a:rPr lang="en-US" sz="2000" dirty="0" smtClean="0">
                <a:solidFill>
                  <a:srgbClr val="258A7E"/>
                </a:solidFill>
                <a:hlinkClick r:id="rId6"/>
              </a:rPr>
              <a:t>/</a:t>
            </a:r>
            <a:endParaRPr lang="en-US" sz="2000" dirty="0" smtClean="0">
              <a:solidFill>
                <a:srgbClr val="258A7E"/>
              </a:solidFill>
            </a:endParaRPr>
          </a:p>
          <a:p>
            <a:pPr marL="179388" indent="-179388"/>
            <a:endParaRPr lang="en-US" sz="2000" dirty="0">
              <a:solidFill>
                <a:srgbClr val="258A7E"/>
              </a:solidFill>
            </a:endParaRPr>
          </a:p>
          <a:p>
            <a:pPr marL="179388" indent="-179388"/>
            <a:r>
              <a:rPr lang="en-US" sz="2000" dirty="0" smtClean="0">
                <a:solidFill>
                  <a:srgbClr val="258A7E"/>
                </a:solidFill>
              </a:rPr>
              <a:t>Want to discuss </a:t>
            </a:r>
            <a:r>
              <a:rPr lang="en-US" sz="2000" dirty="0">
                <a:solidFill>
                  <a:srgbClr val="258A7E"/>
                </a:solidFill>
              </a:rPr>
              <a:t>f</a:t>
            </a:r>
            <a:r>
              <a:rPr lang="en-US" sz="2000" dirty="0" smtClean="0">
                <a:solidFill>
                  <a:srgbClr val="258A7E"/>
                </a:solidFill>
              </a:rPr>
              <a:t>uture features?</a:t>
            </a:r>
          </a:p>
          <a:p>
            <a:pPr marL="179388" indent="-179388"/>
            <a:r>
              <a:rPr lang="en" sz="2000" u="sng" dirty="0">
                <a:solidFill>
                  <a:srgbClr val="258A7E"/>
                </a:solidFill>
                <a:hlinkClick r:id="rId7"/>
              </a:rPr>
              <a:t>https://</a:t>
            </a:r>
            <a:r>
              <a:rPr lang="en" sz="2000" u="sng" dirty="0" smtClean="0">
                <a:solidFill>
                  <a:srgbClr val="258A7E"/>
                </a:solidFill>
                <a:hlinkClick r:id="rId7"/>
              </a:rPr>
              <a:t>github.com/cloudfoundry/bosh</a:t>
            </a:r>
            <a:r>
              <a:rPr lang="en-US" sz="2000" u="sng" dirty="0" smtClean="0">
                <a:solidFill>
                  <a:srgbClr val="258A7E"/>
                </a:solidFill>
                <a:hlinkClick r:id="rId7"/>
              </a:rPr>
              <a:t>-notes</a:t>
            </a:r>
            <a:endParaRPr lang="en-US" sz="2000" u="sng" dirty="0">
              <a:solidFill>
                <a:srgbClr val="258A7E"/>
              </a:solidFill>
            </a:endParaRPr>
          </a:p>
        </p:txBody>
      </p:sp>
      <p:pic>
        <p:nvPicPr>
          <p:cNvPr id="141" name="Shape 141"/>
          <p:cNvPicPr preferRelativeResize="0"/>
          <p:nvPr/>
        </p:nvPicPr>
        <p:blipFill rotWithShape="1">
          <a:blip r:embed="rId8">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5061457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Feedback</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0475947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pic>
        <p:nvPicPr>
          <p:cNvPr id="1348" name="Shape 1348"/>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349" name="Shape 1349"/>
          <p:cNvSpPr txBox="1"/>
          <p:nvPr/>
        </p:nvSpPr>
        <p:spPr>
          <a:xfrm>
            <a:off x="446035" y="1487155"/>
            <a:ext cx="3965191" cy="197518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Open.</a:t>
            </a:r>
          </a:p>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Agile.</a:t>
            </a:r>
          </a:p>
          <a:p>
            <a:pPr marL="0" marR="0" lvl="0" indent="0" algn="l" rtl="0">
              <a:spcBef>
                <a:spcPts val="0"/>
              </a:spcBef>
              <a:buClr>
                <a:schemeClr val="lt1"/>
              </a:buClr>
              <a:buSzPct val="25000"/>
              <a:buFont typeface="Roboto"/>
              <a:buNone/>
            </a:pPr>
            <a:r>
              <a:rPr lang="en-US" sz="4000" b="1">
                <a:solidFill>
                  <a:schemeClr val="lt1"/>
                </a:solidFill>
                <a:latin typeface="Roboto"/>
                <a:ea typeface="Roboto"/>
                <a:cs typeface="Roboto"/>
                <a:sym typeface="Roboto"/>
              </a:rPr>
              <a:t>Cloud-Ready.</a:t>
            </a:r>
          </a:p>
        </p:txBody>
      </p:sp>
      <p:pic>
        <p:nvPicPr>
          <p:cNvPr id="1350" name="Shape 1350"/>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9763893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320039"/>
            <a:ext cx="8742702" cy="363558"/>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1554645"/>
            <a:ext cx="3785776" cy="20391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1562362"/>
            <a:ext cx="3785776" cy="2039100"/>
          </a:xfrm>
          <a:prstGeom prst="rect">
            <a:avLst/>
          </a:prstGeom>
          <a:noFill/>
          <a:ln>
            <a:noFill/>
          </a:ln>
        </p:spPr>
      </p:pic>
      <p:grpSp>
        <p:nvGrpSpPr>
          <p:cNvPr id="244" name="Shape 244"/>
          <p:cNvGrpSpPr/>
          <p:nvPr/>
        </p:nvGrpSpPr>
        <p:grpSpPr>
          <a:xfrm>
            <a:off x="5187313" y="1644537"/>
            <a:ext cx="3120138" cy="1750853"/>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2599411"/>
            <a:ext cx="1007398" cy="5093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2704277"/>
            <a:ext cx="322666" cy="322666"/>
          </a:xfrm>
          <a:prstGeom prst="rect">
            <a:avLst/>
          </a:prstGeom>
          <a:noFill/>
          <a:ln>
            <a:noFill/>
          </a:ln>
        </p:spPr>
      </p:pic>
      <p:sp>
        <p:nvSpPr>
          <p:cNvPr id="256" name="Shape 256"/>
          <p:cNvSpPr txBox="1"/>
          <p:nvPr/>
        </p:nvSpPr>
        <p:spPr>
          <a:xfrm>
            <a:off x="163517" y="895350"/>
            <a:ext cx="5246681" cy="35558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a:solidFill>
                  <a:srgbClr val="138A7E"/>
                </a:solidFill>
                <a:latin typeface="Arial"/>
                <a:ea typeface="Arial"/>
                <a:cs typeface="Arial"/>
                <a:sym typeface="Arial"/>
              </a:rPr>
              <a:t>Agenda</a:t>
            </a:r>
          </a:p>
        </p:txBody>
      </p:sp>
      <p:sp>
        <p:nvSpPr>
          <p:cNvPr id="154" name="Shape 154"/>
          <p:cNvSpPr txBox="1">
            <a:spLocks noGrp="1"/>
          </p:cNvSpPr>
          <p:nvPr>
            <p:ph type="body" idx="1"/>
          </p:nvPr>
        </p:nvSpPr>
        <p:spPr>
          <a:xfrm>
            <a:off x="457199" y="1108074"/>
            <a:ext cx="8545964" cy="3273007"/>
          </a:xfrm>
          <a:prstGeom prst="rect">
            <a:avLst/>
          </a:prstGeom>
          <a:noFill/>
          <a:ln>
            <a:noFill/>
          </a:ln>
        </p:spPr>
        <p:txBody>
          <a:bodyPr lIns="91425" tIns="45700" rIns="91425" bIns="45700" anchor="t" anchorCtr="0">
            <a:noAutofit/>
          </a:bodyPr>
          <a:lstStyle/>
          <a:p>
            <a:pPr lvl="0" indent="-342900">
              <a:spcBef>
                <a:spcPts val="0"/>
              </a:spcBef>
            </a:pPr>
            <a:r>
              <a:rPr lang="en-US" dirty="0" smtClean="0"/>
              <a:t>Introductions, Goals and Rules</a:t>
            </a:r>
          </a:p>
          <a:p>
            <a:pPr lvl="0" indent="-342900">
              <a:spcBef>
                <a:spcPts val="0"/>
              </a:spcBef>
            </a:pPr>
            <a:r>
              <a:rPr lang="en-US" dirty="0" smtClean="0"/>
              <a:t>Introducing </a:t>
            </a:r>
            <a:r>
              <a:rPr lang="en-US" sz="2800" b="0" i="0" u="none" strike="noStrike" cap="none" dirty="0" smtClean="0">
                <a:solidFill>
                  <a:schemeClr val="lt1"/>
                </a:solidFill>
                <a:latin typeface="Arial"/>
                <a:ea typeface="Arial"/>
                <a:cs typeface="Arial"/>
                <a:sym typeface="Arial"/>
              </a:rPr>
              <a:t>BOSH concepts</a:t>
            </a:r>
          </a:p>
          <a:p>
            <a:pPr lvl="0" indent="-342900">
              <a:spcBef>
                <a:spcPts val="0"/>
              </a:spcBef>
            </a:pPr>
            <a:r>
              <a:rPr lang="en-US" sz="2800" b="0" i="0" u="none" strike="noStrike" cap="none" dirty="0" smtClean="0">
                <a:solidFill>
                  <a:schemeClr val="lt1"/>
                </a:solidFill>
                <a:latin typeface="Arial"/>
                <a:ea typeface="Arial"/>
                <a:cs typeface="Arial"/>
                <a:sym typeface="Arial"/>
              </a:rPr>
              <a:t>Anatomy of a BOSH deployment</a:t>
            </a:r>
          </a:p>
          <a:p>
            <a:pPr marL="342900" marR="0" lvl="0" indent="-342900" algn="l" rtl="0">
              <a:spcBef>
                <a:spcPts val="560"/>
              </a:spcBef>
              <a:spcAft>
                <a:spcPts val="0"/>
              </a:spcAft>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Anatomy of a BOSH release</a:t>
            </a:r>
            <a:endParaRPr lang="en-US" sz="2800" b="0" i="0" u="none" strike="noStrike" cap="none" dirty="0">
              <a:solidFill>
                <a:schemeClr val="lt1"/>
              </a:solidFill>
              <a:latin typeface="Arial"/>
              <a:ea typeface="Arial"/>
              <a:cs typeface="Arial"/>
              <a:sym typeface="Arial"/>
            </a:endParaRPr>
          </a:p>
          <a:p>
            <a:pPr marL="342900" marR="0" lvl="0" indent="-342900" algn="l" rtl="0">
              <a:spcBef>
                <a:spcPts val="560"/>
              </a:spcBef>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Pivotal OpsManager and BOSH</a:t>
            </a:r>
            <a:endParaRPr lang="en-US" sz="2800" b="0" i="0" u="none" strike="noStrike" cap="none" dirty="0">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68563" y="254975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48861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Setting up a BOSH Director</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8727093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BOSH-Lite</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0" indent="0">
              <a:buNone/>
            </a:pPr>
            <a:r>
              <a:rPr lang="en-US" dirty="0"/>
              <a:t>BOSH Lite is a pre-built Vagrant box which includes the Director. It uses containers to emulate VMs which makes it an excellent choice for</a:t>
            </a:r>
            <a:r>
              <a:rPr lang="en-US" dirty="0" smtClean="0"/>
              <a:t>:</a:t>
            </a:r>
            <a:endParaRPr lang="en-US" dirty="0"/>
          </a:p>
          <a:p>
            <a:pPr marL="266700" indent="-266700"/>
            <a:r>
              <a:rPr lang="en-US" dirty="0"/>
              <a:t>General BOSH exploration without investing time and resources to configure an </a:t>
            </a:r>
            <a:r>
              <a:rPr lang="en-US" dirty="0" err="1" smtClean="0"/>
              <a:t>IaaS</a:t>
            </a:r>
            <a:endParaRPr lang="en-US" dirty="0" smtClean="0"/>
          </a:p>
          <a:p>
            <a:pPr marL="266700" indent="-266700"/>
            <a:r>
              <a:rPr lang="en-US" dirty="0" smtClean="0"/>
              <a:t>Development </a:t>
            </a:r>
            <a:r>
              <a:rPr lang="en-US" dirty="0"/>
              <a:t>of releases (including BOSH itself</a:t>
            </a:r>
            <a:r>
              <a:rPr lang="en-US" dirty="0" smtClean="0"/>
              <a:t>)</a:t>
            </a:r>
          </a:p>
          <a:p>
            <a:pPr marL="266700" indent="-266700"/>
            <a:r>
              <a:rPr lang="en-US" dirty="0" smtClean="0"/>
              <a:t>Testing </a:t>
            </a:r>
            <a:r>
              <a:rPr lang="en-US" dirty="0"/>
              <a:t>releases locally or in CI</a:t>
            </a:r>
            <a:endParaRPr lang="en" dirty="0" smtClean="0"/>
          </a:p>
        </p:txBody>
      </p:sp>
    </p:spTree>
    <p:extLst>
      <p:ext uri="{BB962C8B-B14F-4D97-AF65-F5344CB8AC3E}">
        <p14:creationId xmlns:p14="http://schemas.microsoft.com/office/powerpoint/2010/main" val="9778183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BOSH Director</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BOSH-Lite </a:t>
            </a:r>
            <a:r>
              <a:rPr lang="en-US" dirty="0" err="1" smtClean="0"/>
              <a:t>jumpbox</a:t>
            </a:r>
            <a:r>
              <a:rPr lang="en-US" dirty="0" smtClean="0"/>
              <a:t> VM</a:t>
            </a:r>
          </a:p>
          <a:p>
            <a:pPr marL="514350" indent="-514350">
              <a:buFont typeface="+mj-lt"/>
              <a:buAutoNum type="arabicPeriod"/>
            </a:pPr>
            <a:r>
              <a:rPr lang="en-US" dirty="0" smtClean="0"/>
              <a:t>Target our new environment</a:t>
            </a:r>
          </a:p>
          <a:p>
            <a:pPr marL="514350" indent="-514350">
              <a:buFont typeface="+mj-lt"/>
              <a:buAutoNum type="arabicPeriod"/>
            </a:pPr>
            <a:r>
              <a:rPr lang="en-US" dirty="0" smtClean="0"/>
              <a:t>Check BOSH-Lite status</a:t>
            </a:r>
            <a:endParaRPr lang="en" dirty="0" smtClean="0"/>
          </a:p>
        </p:txBody>
      </p:sp>
    </p:spTree>
    <p:extLst>
      <p:ext uri="{BB962C8B-B14F-4D97-AF65-F5344CB8AC3E}">
        <p14:creationId xmlns:p14="http://schemas.microsoft.com/office/powerpoint/2010/main" val="2588965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Install Vagrant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179388" indent="-179388"/>
            <a:r>
              <a:rPr lang="en-US" dirty="0" smtClean="0"/>
              <a:t>Download and </a:t>
            </a:r>
            <a:r>
              <a:rPr lang="en-US" dirty="0"/>
              <a:t>install </a:t>
            </a:r>
            <a:r>
              <a:rPr lang="en-US" dirty="0" smtClean="0"/>
              <a:t>Vagrant</a:t>
            </a:r>
          </a:p>
          <a:p>
            <a:pPr marL="0" indent="0">
              <a:buNone/>
            </a:pPr>
            <a:r>
              <a:rPr lang="en-US" dirty="0"/>
              <a:t> </a:t>
            </a:r>
            <a:r>
              <a:rPr lang="en-US" dirty="0" smtClean="0"/>
              <a:t> </a:t>
            </a:r>
            <a:r>
              <a:rPr lang="en-US" dirty="0" smtClean="0">
                <a:hlinkClick r:id="rId3"/>
              </a:rPr>
              <a:t>https</a:t>
            </a:r>
            <a:r>
              <a:rPr lang="en-US" dirty="0">
                <a:hlinkClick r:id="rId3"/>
              </a:rPr>
              <a:t>://www.vagrantup.com</a:t>
            </a:r>
            <a:r>
              <a:rPr lang="en-US" dirty="0" smtClean="0">
                <a:hlinkClick r:id="rId3"/>
              </a:rPr>
              <a:t>/</a:t>
            </a:r>
            <a:endParaRPr lang="en-US" dirty="0" smtClean="0"/>
          </a:p>
          <a:p>
            <a:pPr marL="0" indent="0">
              <a:buNone/>
            </a:pPr>
            <a:endParaRPr lang="en" dirty="0" smtClean="0"/>
          </a:p>
          <a:p>
            <a:pPr marL="179388" indent="-179388"/>
            <a:r>
              <a:rPr lang="en-US" dirty="0" smtClean="0"/>
              <a:t>Install Vagrant AWS Plugin</a:t>
            </a:r>
            <a:endParaRPr lang="en" dirty="0" smtClean="0"/>
          </a:p>
        </p:txBody>
      </p:sp>
      <p:pic>
        <p:nvPicPr>
          <p:cNvPr id="5" name="Imagen 4" descr="Screen Shot 2016-01-11 at 9.53.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3240745"/>
            <a:ext cx="7086600" cy="1028700"/>
          </a:xfrm>
          <a:prstGeom prst="rect">
            <a:avLst/>
          </a:prstGeom>
        </p:spPr>
      </p:pic>
      <p:pic>
        <p:nvPicPr>
          <p:cNvPr id="3" name="Imagen 2" descr="vagrant-logo_7acd1165e16d4120b62515fa57fe29b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6183" y="1035819"/>
            <a:ext cx="1940932" cy="2309709"/>
          </a:xfrm>
          <a:prstGeom prst="rect">
            <a:avLst/>
          </a:prstGeom>
        </p:spPr>
      </p:pic>
    </p:spTree>
    <p:extLst>
      <p:ext uri="{BB962C8B-B14F-4D97-AF65-F5344CB8AC3E}">
        <p14:creationId xmlns:p14="http://schemas.microsoft.com/office/powerpoint/2010/main" val="4907911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BOSH Lite </a:t>
            </a:r>
            <a:r>
              <a:rPr lang="en-US" dirty="0" err="1" smtClean="0">
                <a:solidFill>
                  <a:schemeClr val="accent1"/>
                </a:solidFill>
              </a:rPr>
              <a:t>jumpbox</a:t>
            </a:r>
            <a:r>
              <a:rPr lang="en-US" dirty="0" smtClean="0">
                <a:solidFill>
                  <a:schemeClr val="accent1"/>
                </a:solidFill>
              </a:rPr>
              <a:t> 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Check the bosh-training folder for credentials</a:t>
            </a:r>
          </a:p>
          <a:p>
            <a:pPr marL="0" indent="0">
              <a:buNone/>
            </a:pPr>
            <a:r>
              <a:rPr lang="en-US" dirty="0"/>
              <a:t>v</a:t>
            </a:r>
            <a:r>
              <a:rPr lang="en-US" dirty="0" smtClean="0"/>
              <a:t>agrant up –provider=</a:t>
            </a:r>
            <a:r>
              <a:rPr lang="en-US" dirty="0" err="1" smtClean="0"/>
              <a:t>aws</a:t>
            </a:r>
            <a:endParaRPr lang="en-US" dirty="0" smtClean="0"/>
          </a:p>
          <a:p>
            <a:pPr marL="0" indent="0">
              <a:buNone/>
            </a:pPr>
            <a:r>
              <a:rPr lang="en-US" dirty="0"/>
              <a:t> </a:t>
            </a:r>
            <a:r>
              <a:rPr lang="en-US" dirty="0" smtClean="0"/>
              <a:t> </a:t>
            </a:r>
            <a:endParaRPr lang="en" dirty="0" smtClean="0"/>
          </a:p>
        </p:txBody>
      </p:sp>
      <p:pic>
        <p:nvPicPr>
          <p:cNvPr id="3" name="Imagen 2" descr="Screen Shot 2016-01-12 at 12.01.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2515" y="1983398"/>
            <a:ext cx="5611895" cy="2541576"/>
          </a:xfrm>
          <a:prstGeom prst="rect">
            <a:avLst/>
          </a:prstGeom>
        </p:spPr>
      </p:pic>
    </p:spTree>
    <p:extLst>
      <p:ext uri="{BB962C8B-B14F-4D97-AF65-F5344CB8AC3E}">
        <p14:creationId xmlns:p14="http://schemas.microsoft.com/office/powerpoint/2010/main" val="92923761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Target our 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a:t>v</a:t>
            </a:r>
            <a:r>
              <a:rPr lang="en-US" dirty="0" smtClean="0"/>
              <a:t>agrant </a:t>
            </a:r>
            <a:r>
              <a:rPr lang="en-US" dirty="0" err="1" smtClean="0"/>
              <a:t>ssh</a:t>
            </a:r>
            <a:endParaRPr lang="en-US" dirty="0" smtClean="0"/>
          </a:p>
          <a:p>
            <a:pPr marL="0" indent="0">
              <a:buNone/>
            </a:pPr>
            <a:r>
              <a:rPr lang="en-US" dirty="0"/>
              <a:t>b</a:t>
            </a:r>
            <a:r>
              <a:rPr lang="en-US" dirty="0" smtClean="0"/>
              <a:t>osh target 127.0.0.1</a:t>
            </a:r>
          </a:p>
          <a:p>
            <a:pPr marL="0" indent="0">
              <a:buNone/>
            </a:pPr>
            <a:r>
              <a:rPr lang="en-US" dirty="0"/>
              <a:t>b</a:t>
            </a:r>
            <a:r>
              <a:rPr lang="en-US" dirty="0" smtClean="0"/>
              <a:t>osh login</a:t>
            </a:r>
          </a:p>
          <a:p>
            <a:pPr marL="0" indent="0">
              <a:buNone/>
            </a:pPr>
            <a:r>
              <a:rPr lang="en-US" dirty="0"/>
              <a:t>a</a:t>
            </a:r>
            <a:r>
              <a:rPr lang="en-US" dirty="0" smtClean="0"/>
              <a:t>dmin</a:t>
            </a:r>
          </a:p>
          <a:p>
            <a:pPr marL="0" indent="0">
              <a:buNone/>
            </a:pPr>
            <a:r>
              <a:rPr lang="en-US" dirty="0" smtClean="0"/>
              <a:t>admin</a:t>
            </a:r>
          </a:p>
          <a:p>
            <a:pPr marL="0" indent="0">
              <a:buNone/>
            </a:pPr>
            <a:r>
              <a:rPr lang="en-US" dirty="0"/>
              <a:t> </a:t>
            </a:r>
            <a:r>
              <a:rPr lang="en-US" dirty="0" smtClean="0"/>
              <a:t> </a:t>
            </a:r>
            <a:endParaRPr lang="en" dirty="0" smtClean="0"/>
          </a:p>
        </p:txBody>
      </p:sp>
      <p:pic>
        <p:nvPicPr>
          <p:cNvPr id="3" name="Imagen 2" descr="Screen Shot 2016-01-12 at 12.06.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00" y="2649188"/>
            <a:ext cx="5003800" cy="1600200"/>
          </a:xfrm>
          <a:prstGeom prst="rect">
            <a:avLst/>
          </a:prstGeom>
        </p:spPr>
      </p:pic>
    </p:spTree>
    <p:extLst>
      <p:ext uri="{BB962C8B-B14F-4D97-AF65-F5344CB8AC3E}">
        <p14:creationId xmlns:p14="http://schemas.microsoft.com/office/powerpoint/2010/main" val="9440261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BOSH-Lite status</a:t>
            </a:r>
            <a:endParaRPr lang="en" dirty="0">
              <a:solidFill>
                <a:schemeClr val="accent1"/>
              </a:solidFill>
            </a:endParaRPr>
          </a:p>
        </p:txBody>
      </p:sp>
      <p:pic>
        <p:nvPicPr>
          <p:cNvPr id="3" name="Imagen 2" descr="Screen Shot 2016-01-12 at 12.07.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027" y="1113847"/>
            <a:ext cx="4173354" cy="3122787"/>
          </a:xfrm>
          <a:prstGeom prst="rect">
            <a:avLst/>
          </a:prstGeom>
        </p:spPr>
      </p:pic>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bosh status</a:t>
            </a:r>
          </a:p>
        </p:txBody>
      </p:sp>
    </p:spTree>
    <p:extLst>
      <p:ext uri="{BB962C8B-B14F-4D97-AF65-F5344CB8AC3E}">
        <p14:creationId xmlns:p14="http://schemas.microsoft.com/office/powerpoint/2010/main" val="374683960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921411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6" y="320039"/>
            <a:ext cx="8748153" cy="363558"/>
          </a:xfrm>
        </p:spPr>
        <p:txBody>
          <a:bodyPr/>
          <a:lstStyle/>
          <a:p>
            <a:r>
              <a:rPr lang="en" dirty="0" smtClean="0">
                <a:solidFill>
                  <a:srgbClr val="138A7E"/>
                </a:solidFill>
              </a:rPr>
              <a:t>What is </a:t>
            </a:r>
            <a:r>
              <a:rPr lang="en-US" dirty="0" smtClean="0">
                <a:solidFill>
                  <a:srgbClr val="138A7E"/>
                </a:solidFill>
              </a:rPr>
              <a:t>a BOSH deployment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6" y="953888"/>
            <a:ext cx="8748154" cy="1041100"/>
          </a:xfrm>
        </p:spPr>
        <p:txBody>
          <a:bodyPr/>
          <a:lstStyle/>
          <a:p>
            <a:pPr marL="0" indent="0">
              <a:buNone/>
            </a:pPr>
            <a:r>
              <a:rPr lang="en" dirty="0"/>
              <a:t>An encapsulation of software and configuration </a:t>
            </a:r>
            <a:r>
              <a:rPr lang="en" dirty="0" smtClean="0"/>
              <a:t>to be deployed </a:t>
            </a:r>
            <a:r>
              <a:rPr lang="en" dirty="0"/>
              <a:t>to the </a:t>
            </a:r>
            <a:r>
              <a:rPr lang="en" dirty="0" smtClean="0"/>
              <a:t>cloud.</a:t>
            </a:r>
            <a:endParaRPr lang="en" dirty="0"/>
          </a:p>
          <a:p>
            <a:pPr marL="179388" indent="-179388"/>
            <a:endParaRPr lang="en" dirty="0" smtClean="0"/>
          </a:p>
        </p:txBody>
      </p:sp>
      <p:sp>
        <p:nvSpPr>
          <p:cNvPr id="4" name="Marcador de texto 2"/>
          <p:cNvSpPr txBox="1">
            <a:spLocks/>
          </p:cNvSpPr>
          <p:nvPr/>
        </p:nvSpPr>
        <p:spPr>
          <a:xfrm>
            <a:off x="168966" y="2163517"/>
            <a:ext cx="6110082" cy="237698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dirty="0"/>
              <a:t>In BOSH </a:t>
            </a:r>
            <a:r>
              <a:rPr lang="en" dirty="0" smtClean="0"/>
              <a:t>terminology, </a:t>
            </a:r>
            <a:r>
              <a:rPr lang="en" dirty="0"/>
              <a:t>an encapsulation of </a:t>
            </a:r>
            <a:r>
              <a:rPr lang="en" dirty="0" smtClean="0"/>
              <a:t>software </a:t>
            </a:r>
            <a:r>
              <a:rPr lang="en" dirty="0" smtClean="0">
                <a:solidFill>
                  <a:srgbClr val="138A7E"/>
                </a:solidFill>
              </a:rPr>
              <a:t>releases</a:t>
            </a:r>
            <a:r>
              <a:rPr lang="en" dirty="0" smtClean="0"/>
              <a:t> </a:t>
            </a:r>
            <a:r>
              <a:rPr lang="en" dirty="0"/>
              <a:t>and configuration declared via a </a:t>
            </a:r>
            <a:r>
              <a:rPr lang="en" dirty="0">
                <a:solidFill>
                  <a:srgbClr val="138A7E"/>
                </a:solidFill>
              </a:rPr>
              <a:t>manifest file</a:t>
            </a:r>
            <a:r>
              <a:rPr lang="en" dirty="0"/>
              <a:t> to be deployed on VMs built from </a:t>
            </a:r>
            <a:r>
              <a:rPr lang="en" dirty="0" smtClean="0">
                <a:solidFill>
                  <a:srgbClr val="138A7E"/>
                </a:solidFill>
              </a:rPr>
              <a:t>stemcells</a:t>
            </a:r>
            <a:r>
              <a:rPr lang="en" dirty="0" smtClean="0"/>
              <a:t>.</a:t>
            </a:r>
          </a:p>
        </p:txBody>
      </p:sp>
      <p:grpSp>
        <p:nvGrpSpPr>
          <p:cNvPr id="5" name="Shape 426"/>
          <p:cNvGrpSpPr/>
          <p:nvPr/>
        </p:nvGrpSpPr>
        <p:grpSpPr>
          <a:xfrm>
            <a:off x="6805466" y="2163518"/>
            <a:ext cx="1665772" cy="855716"/>
            <a:chOff x="38100" y="0"/>
            <a:chExt cx="2092499" cy="1037542"/>
          </a:xfrm>
        </p:grpSpPr>
        <p:sp>
          <p:nvSpPr>
            <p:cNvPr id="6" name="Shape 427"/>
            <p:cNvSpPr/>
            <p:nvPr/>
          </p:nvSpPr>
          <p:spPr>
            <a:xfrm>
              <a:off x="38100" y="664043"/>
              <a:ext cx="2092499" cy="373498"/>
            </a:xfrm>
            <a:prstGeom prst="rect">
              <a:avLst/>
            </a:prstGeom>
            <a:noFill/>
            <a:ln>
              <a:noFill/>
            </a:ln>
          </p:spPr>
          <p:txBody>
            <a:bodyPr lIns="0" tIns="0" rIns="0" bIns="0" anchor="t" anchorCtr="0">
              <a:noAutofit/>
            </a:bodyPr>
            <a:lstStyle/>
            <a:p>
              <a:pPr marL="0" marR="0" lvl="0" indent="0" algn="ctr" rtl="0">
                <a:spcBef>
                  <a:spcPts val="0"/>
                </a:spcBef>
                <a:buClr>
                  <a:schemeClr val="lt2"/>
                </a:buClr>
                <a:buSzPct val="25000"/>
                <a:buFont typeface="Arial"/>
                <a:buNone/>
              </a:pPr>
              <a:r>
                <a:rPr lang="en-US" sz="1300" b="0" i="0" u="none" strike="noStrike" cap="none">
                  <a:solidFill>
                    <a:schemeClr val="lt2"/>
                  </a:solidFill>
                  <a:latin typeface="Arial"/>
                  <a:ea typeface="Arial"/>
                  <a:cs typeface="Arial"/>
                  <a:sym typeface="Arial"/>
                </a:rPr>
                <a:t>Manifest</a:t>
              </a:r>
            </a:p>
          </p:txBody>
        </p:sp>
        <p:pic>
          <p:nvPicPr>
            <p:cNvPr id="7" name="Shape 428"/>
            <p:cNvPicPr preferRelativeResize="0"/>
            <p:nvPr/>
          </p:nvPicPr>
          <p:blipFill rotWithShape="1">
            <a:blip r:embed="rId3">
              <a:alphaModFix/>
            </a:blip>
            <a:srcRect/>
            <a:stretch/>
          </p:blipFill>
          <p:spPr>
            <a:xfrm>
              <a:off x="647020" y="0"/>
              <a:ext cx="798600" cy="715800"/>
            </a:xfrm>
            <a:prstGeom prst="rect">
              <a:avLst/>
            </a:prstGeom>
            <a:noFill/>
            <a:ln>
              <a:noFill/>
            </a:ln>
          </p:spPr>
        </p:pic>
      </p:grpSp>
      <p:pic>
        <p:nvPicPr>
          <p:cNvPr id="8" name="Shape 430"/>
          <p:cNvPicPr preferRelativeResize="0"/>
          <p:nvPr/>
        </p:nvPicPr>
        <p:blipFill rotWithShape="1">
          <a:blip r:embed="rId4">
            <a:alphaModFix/>
          </a:blip>
          <a:srcRect/>
          <a:stretch/>
        </p:blipFill>
        <p:spPr>
          <a:xfrm>
            <a:off x="8243708" y="3295999"/>
            <a:ext cx="579744" cy="526061"/>
          </a:xfrm>
          <a:prstGeom prst="rect">
            <a:avLst/>
          </a:prstGeom>
          <a:noFill/>
          <a:ln>
            <a:noFill/>
          </a:ln>
        </p:spPr>
      </p:pic>
      <p:pic>
        <p:nvPicPr>
          <p:cNvPr id="9" name="Shape 432"/>
          <p:cNvPicPr preferRelativeResize="0"/>
          <p:nvPr/>
        </p:nvPicPr>
        <p:blipFill rotWithShape="1">
          <a:blip r:embed="rId5">
            <a:alphaModFix/>
          </a:blip>
          <a:srcRect/>
          <a:stretch/>
        </p:blipFill>
        <p:spPr>
          <a:xfrm rot="18663868" flipV="1">
            <a:off x="6427199" y="2893559"/>
            <a:ext cx="1014346" cy="45719"/>
          </a:xfrm>
          <a:prstGeom prst="rect">
            <a:avLst/>
          </a:prstGeom>
          <a:noFill/>
          <a:ln>
            <a:noFill/>
          </a:ln>
        </p:spPr>
      </p:pic>
      <p:pic>
        <p:nvPicPr>
          <p:cNvPr id="10" name="Shape 433"/>
          <p:cNvPicPr preferRelativeResize="0"/>
          <p:nvPr/>
        </p:nvPicPr>
        <p:blipFill rotWithShape="1">
          <a:blip r:embed="rId6">
            <a:alphaModFix/>
          </a:blip>
          <a:srcRect/>
          <a:stretch/>
        </p:blipFill>
        <p:spPr>
          <a:xfrm>
            <a:off x="7018378" y="3505914"/>
            <a:ext cx="1261073" cy="45719"/>
          </a:xfrm>
          <a:prstGeom prst="rect">
            <a:avLst/>
          </a:prstGeom>
          <a:noFill/>
          <a:ln>
            <a:noFill/>
          </a:ln>
        </p:spPr>
      </p:pic>
      <p:pic>
        <p:nvPicPr>
          <p:cNvPr id="11" name="Shape 434"/>
          <p:cNvPicPr preferRelativeResize="0"/>
          <p:nvPr/>
        </p:nvPicPr>
        <p:blipFill rotWithShape="1">
          <a:blip r:embed="rId7">
            <a:alphaModFix/>
          </a:blip>
          <a:srcRect/>
          <a:stretch/>
        </p:blipFill>
        <p:spPr>
          <a:xfrm rot="3038789" flipV="1">
            <a:off x="7781678" y="2883401"/>
            <a:ext cx="908191" cy="56597"/>
          </a:xfrm>
          <a:prstGeom prst="rect">
            <a:avLst/>
          </a:prstGeom>
          <a:noFill/>
          <a:ln>
            <a:noFill/>
          </a:ln>
        </p:spPr>
      </p:pic>
      <p:sp>
        <p:nvSpPr>
          <p:cNvPr id="12" name="Shape 431"/>
          <p:cNvSpPr/>
          <p:nvPr/>
        </p:nvSpPr>
        <p:spPr>
          <a:xfrm>
            <a:off x="6139700" y="3836142"/>
            <a:ext cx="1150508" cy="26935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smtClean="0">
                <a:solidFill>
                  <a:srgbClr val="FFFFFF"/>
                </a:solidFill>
                <a:latin typeface="Arial"/>
                <a:ea typeface="Arial"/>
                <a:cs typeface="Arial"/>
                <a:sym typeface="Arial"/>
              </a:rPr>
              <a:t>Stemcell</a:t>
            </a:r>
            <a:endParaRPr lang="en-US" sz="1300" b="0" i="0" u="none" strike="noStrike" cap="none" dirty="0">
              <a:solidFill>
                <a:srgbClr val="FFFFFF"/>
              </a:solidFill>
              <a:latin typeface="Arial"/>
              <a:ea typeface="Arial"/>
              <a:cs typeface="Arial"/>
              <a:sym typeface="Arial"/>
            </a:endParaRPr>
          </a:p>
        </p:txBody>
      </p:sp>
      <p:pic>
        <p:nvPicPr>
          <p:cNvPr id="13" name="Imagen 12" descr="vmware-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0464" y="3349760"/>
            <a:ext cx="519530" cy="472300"/>
          </a:xfrm>
          <a:prstGeom prst="rect">
            <a:avLst/>
          </a:prstGeom>
        </p:spPr>
      </p:pic>
      <p:sp>
        <p:nvSpPr>
          <p:cNvPr id="14" name="Shape 431"/>
          <p:cNvSpPr/>
          <p:nvPr/>
        </p:nvSpPr>
        <p:spPr>
          <a:xfrm>
            <a:off x="8047471" y="3822060"/>
            <a:ext cx="996255" cy="285712"/>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a:solidFill>
                  <a:srgbClr val="FFFFFF"/>
                </a:solidFill>
                <a:latin typeface="Arial"/>
                <a:ea typeface="Arial"/>
                <a:cs typeface="Arial"/>
                <a:sym typeface="Arial"/>
              </a:rPr>
              <a:t>Release</a:t>
            </a:r>
          </a:p>
        </p:txBody>
      </p:sp>
    </p:spTree>
    <p:extLst>
      <p:ext uri="{BB962C8B-B14F-4D97-AF65-F5344CB8AC3E}">
        <p14:creationId xmlns:p14="http://schemas.microsoft.com/office/powerpoint/2010/main" val="36585065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Introductions, Goals and Rules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4372706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 dirty="0" smtClean="0">
                <a:solidFill>
                  <a:srgbClr val="138A7E"/>
                </a:solidFill>
              </a:rPr>
              <a:t>What is </a:t>
            </a:r>
            <a:r>
              <a:rPr lang="en-US" dirty="0" smtClean="0">
                <a:solidFill>
                  <a:srgbClr val="138A7E"/>
                </a:solidFill>
              </a:rPr>
              <a:t>a stemcell</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7" y="953888"/>
            <a:ext cx="8731801" cy="3597520"/>
          </a:xfrm>
        </p:spPr>
        <p:txBody>
          <a:bodyPr/>
          <a:lstStyle/>
          <a:p>
            <a:pPr marL="179388" indent="-179388"/>
            <a:r>
              <a:rPr lang="en" dirty="0" smtClean="0"/>
              <a:t>A versioned Operating System image wrapped with IaaS specific packaging</a:t>
            </a:r>
          </a:p>
          <a:p>
            <a:pPr marL="179388" indent="-179388"/>
            <a:r>
              <a:rPr lang="en" dirty="0" smtClean="0"/>
              <a:t>Contains a bare minimum OS skeleton with a few common utilities, a BOSH agent, and a few configuration files to securely configure the OS </a:t>
            </a:r>
          </a:p>
          <a:p>
            <a:pPr marL="179388" indent="-179388"/>
            <a:r>
              <a:rPr lang="en" dirty="0" smtClean="0"/>
              <a:t>Stemcells do no contain any specific information about any software that will be installed</a:t>
            </a:r>
          </a:p>
        </p:txBody>
      </p:sp>
    </p:spTree>
    <p:extLst>
      <p:ext uri="{BB962C8B-B14F-4D97-AF65-F5344CB8AC3E}">
        <p14:creationId xmlns:p14="http://schemas.microsoft.com/office/powerpoint/2010/main" val="22453876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a:t>
            </a:r>
            <a:r>
              <a:rPr lang="en-US" dirty="0" err="1" smtClean="0">
                <a:solidFill>
                  <a:srgbClr val="138A7E"/>
                </a:solidFill>
              </a:rPr>
              <a:t>stemcells</a:t>
            </a:r>
            <a:endParaRPr lang="en" dirty="0">
              <a:solidFill>
                <a:srgbClr val="138A7E"/>
              </a:solidFill>
            </a:endParaRPr>
          </a:p>
        </p:txBody>
      </p:sp>
      <p:pic>
        <p:nvPicPr>
          <p:cNvPr id="5" name="Imagen 4" descr="Screen Shot 2016-01-09 at 17.17.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95" y="938173"/>
            <a:ext cx="3384114" cy="3508891"/>
          </a:xfrm>
          <a:prstGeom prst="rect">
            <a:avLst/>
          </a:prstGeom>
        </p:spPr>
      </p:pic>
      <p:sp>
        <p:nvSpPr>
          <p:cNvPr id="6" name="CuadroTexto 5"/>
          <p:cNvSpPr txBox="1"/>
          <p:nvPr/>
        </p:nvSpPr>
        <p:spPr>
          <a:xfrm>
            <a:off x="4191451" y="2294782"/>
            <a:ext cx="4358685" cy="584776"/>
          </a:xfrm>
          <a:prstGeom prst="rect">
            <a:avLst/>
          </a:prstGeom>
          <a:noFill/>
        </p:spPr>
        <p:txBody>
          <a:bodyPr wrap="none" rtlCol="0">
            <a:spAutoFit/>
          </a:bodyPr>
          <a:lstStyle/>
          <a:p>
            <a:r>
              <a:rPr lang="en" sz="3200" dirty="0" smtClean="0">
                <a:hlinkClick r:id="rId4"/>
              </a:rPr>
              <a:t>http</a:t>
            </a:r>
            <a:r>
              <a:rPr lang="en" sz="3200" dirty="0">
                <a:hlinkClick r:id="rId4"/>
              </a:rPr>
              <a:t>://bosh.io/stemcells</a:t>
            </a:r>
            <a:endParaRPr lang="en" sz="3200" dirty="0"/>
          </a:p>
        </p:txBody>
      </p:sp>
    </p:spTree>
    <p:extLst>
      <p:ext uri="{BB962C8B-B14F-4D97-AF65-F5344CB8AC3E}">
        <p14:creationId xmlns:p14="http://schemas.microsoft.com/office/powerpoint/2010/main" val="230557634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a:p>
            <a:pPr marL="179388" indent="-179388"/>
            <a:r>
              <a:rPr lang="en" dirty="0" smtClean="0"/>
              <a:t>Releases should not be tied to a particular IaaS and stemcell and should not depend on internet access</a:t>
            </a:r>
          </a:p>
        </p:txBody>
      </p:sp>
    </p:spTree>
    <p:extLst>
      <p:ext uri="{BB962C8B-B14F-4D97-AF65-F5344CB8AC3E}">
        <p14:creationId xmlns:p14="http://schemas.microsoft.com/office/powerpoint/2010/main" val="46017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releases</a:t>
            </a:r>
            <a:endParaRPr lang="en" dirty="0">
              <a:solidFill>
                <a:srgbClr val="138A7E"/>
              </a:solidFill>
            </a:endParaRPr>
          </a:p>
        </p:txBody>
      </p:sp>
      <p:pic>
        <p:nvPicPr>
          <p:cNvPr id="3" name="Imagen 2" descr="Screen Shot 2016-01-09 at 17.1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9" y="922107"/>
            <a:ext cx="2485456" cy="3620788"/>
          </a:xfrm>
          <a:prstGeom prst="rect">
            <a:avLst/>
          </a:prstGeom>
        </p:spPr>
      </p:pic>
      <p:sp>
        <p:nvSpPr>
          <p:cNvPr id="4" name="CuadroTexto 3"/>
          <p:cNvSpPr txBox="1"/>
          <p:nvPr/>
        </p:nvSpPr>
        <p:spPr>
          <a:xfrm>
            <a:off x="3662746" y="2294782"/>
            <a:ext cx="4358685" cy="584776"/>
          </a:xfrm>
          <a:prstGeom prst="rect">
            <a:avLst/>
          </a:prstGeom>
          <a:noFill/>
        </p:spPr>
        <p:txBody>
          <a:bodyPr wrap="none" rtlCol="0">
            <a:spAutoFit/>
          </a:bodyPr>
          <a:lstStyle/>
          <a:p>
            <a:r>
              <a:rPr lang="en" sz="3200" dirty="0">
                <a:hlinkClick r:id="rId4"/>
              </a:rPr>
              <a:t>http://bosh.io/releases</a:t>
            </a:r>
            <a:endParaRPr lang="en" sz="3200" dirty="0"/>
          </a:p>
        </p:txBody>
      </p:sp>
    </p:spTree>
    <p:extLst>
      <p:ext uri="{BB962C8B-B14F-4D97-AF65-F5344CB8AC3E}">
        <p14:creationId xmlns:p14="http://schemas.microsoft.com/office/powerpoint/2010/main" val="292591826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deployment manifest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a:t>A YAML file that identifies one or more </a:t>
            </a:r>
            <a:r>
              <a:rPr lang="en" dirty="0" smtClean="0"/>
              <a:t>releases, </a:t>
            </a:r>
            <a:r>
              <a:rPr lang="en" dirty="0"/>
              <a:t>one or more stemcells and specifies how to </a:t>
            </a:r>
            <a:r>
              <a:rPr lang="en" dirty="0" smtClean="0"/>
              <a:t>orchestrate and configure </a:t>
            </a:r>
            <a:r>
              <a:rPr lang="en" dirty="0"/>
              <a:t>them for a given </a:t>
            </a:r>
            <a:r>
              <a:rPr lang="en" dirty="0" smtClean="0"/>
              <a:t>deployment</a:t>
            </a:r>
            <a:endParaRPr lang="en" dirty="0"/>
          </a:p>
        </p:txBody>
      </p:sp>
    </p:spTree>
    <p:extLst>
      <p:ext uri="{BB962C8B-B14F-4D97-AF65-F5344CB8AC3E}">
        <p14:creationId xmlns:p14="http://schemas.microsoft.com/office/powerpoint/2010/main" val="33895999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7251" cy="363558"/>
          </a:xfrm>
        </p:spPr>
        <p:txBody>
          <a:bodyPr/>
          <a:lstStyle/>
          <a:p>
            <a:r>
              <a:rPr lang="en-US" dirty="0" smtClean="0">
                <a:solidFill>
                  <a:srgbClr val="138A7E"/>
                </a:solidFill>
              </a:rPr>
              <a:t>Anatomy of a deployment manifest</a:t>
            </a:r>
            <a:endParaRPr lang="en" dirty="0">
              <a:solidFill>
                <a:srgbClr val="138A7E"/>
              </a:solidFill>
            </a:endParaRPr>
          </a:p>
        </p:txBody>
      </p:sp>
      <p:sp>
        <p:nvSpPr>
          <p:cNvPr id="3" name="Marcador de texto 2"/>
          <p:cNvSpPr>
            <a:spLocks noGrp="1"/>
          </p:cNvSpPr>
          <p:nvPr>
            <p:ph type="body" idx="1"/>
          </p:nvPr>
        </p:nvSpPr>
        <p:spPr>
          <a:xfrm>
            <a:off x="174419" y="953887"/>
            <a:ext cx="4398604" cy="3592069"/>
          </a:xfrm>
        </p:spPr>
        <p:txBody>
          <a:bodyPr/>
          <a:lstStyle/>
          <a:p>
            <a:pPr marL="179388" indent="-179388"/>
            <a:r>
              <a:rPr lang="en" dirty="0" smtClean="0"/>
              <a:t>Deployment identification</a:t>
            </a:r>
          </a:p>
          <a:p>
            <a:pPr marL="179388" indent="-179388"/>
            <a:r>
              <a:rPr lang="en" dirty="0" smtClean="0"/>
              <a:t>Releases</a:t>
            </a:r>
          </a:p>
          <a:p>
            <a:pPr marL="179388" indent="-179388"/>
            <a:r>
              <a:rPr lang="en" dirty="0" smtClean="0"/>
              <a:t>Networks</a:t>
            </a:r>
          </a:p>
          <a:p>
            <a:pPr marL="179388" indent="-179388"/>
            <a:r>
              <a:rPr lang="en" dirty="0" smtClean="0"/>
              <a:t>Resource Pools</a:t>
            </a:r>
          </a:p>
          <a:p>
            <a:pPr marL="179388" indent="-179388"/>
            <a:r>
              <a:rPr lang="en" dirty="0" smtClean="0"/>
              <a:t>Disk Pools</a:t>
            </a:r>
          </a:p>
          <a:p>
            <a:pPr marL="179388" indent="-179388"/>
            <a:r>
              <a:rPr lang="en" dirty="0" smtClean="0"/>
              <a:t>Jobs</a:t>
            </a:r>
          </a:p>
        </p:txBody>
      </p:sp>
      <p:sp>
        <p:nvSpPr>
          <p:cNvPr id="4" name="Marcador de texto 2"/>
          <p:cNvSpPr txBox="1">
            <a:spLocks/>
          </p:cNvSpPr>
          <p:nvPr/>
        </p:nvSpPr>
        <p:spPr>
          <a:xfrm>
            <a:off x="4758341" y="953887"/>
            <a:ext cx="4153328" cy="365725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179388" indent="-179388"/>
            <a:r>
              <a:rPr lang="en" dirty="0" smtClean="0"/>
              <a:t>Compilation</a:t>
            </a:r>
          </a:p>
          <a:p>
            <a:pPr marL="179388" indent="-179388"/>
            <a:r>
              <a:rPr lang="en" dirty="0" smtClean="0"/>
              <a:t>Update</a:t>
            </a:r>
          </a:p>
          <a:p>
            <a:pPr marL="179388" indent="-179388"/>
            <a:r>
              <a:rPr lang="en" dirty="0" smtClean="0"/>
              <a:t>Properties</a:t>
            </a:r>
          </a:p>
        </p:txBody>
      </p:sp>
    </p:spTree>
    <p:extLst>
      <p:ext uri="{BB962C8B-B14F-4D97-AF65-F5344CB8AC3E}">
        <p14:creationId xmlns:p14="http://schemas.microsoft.com/office/powerpoint/2010/main" val="233656878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Deployment Identification</a:t>
            </a:r>
            <a:endParaRPr lang="en" dirty="0">
              <a:solidFill>
                <a:srgbClr val="138A7E"/>
              </a:solidFill>
            </a:endParaRPr>
          </a:p>
        </p:txBody>
      </p:sp>
      <p:sp>
        <p:nvSpPr>
          <p:cNvPr id="3" name="Marcador de texto 2"/>
          <p:cNvSpPr>
            <a:spLocks noGrp="1"/>
          </p:cNvSpPr>
          <p:nvPr>
            <p:ph type="body" idx="1"/>
          </p:nvPr>
        </p:nvSpPr>
        <p:spPr>
          <a:xfrm>
            <a:off x="163517" y="959339"/>
            <a:ext cx="8742701" cy="3521209"/>
          </a:xfrm>
        </p:spPr>
        <p:txBody>
          <a:bodyPr/>
          <a:lstStyle/>
          <a:p>
            <a:pPr marL="0" indent="0">
              <a:buNone/>
            </a:pPr>
            <a:r>
              <a:rPr lang="en" dirty="0" smtClean="0"/>
              <a:t>Identifies the name of the deployment and the BOSH Director to be used</a:t>
            </a:r>
          </a:p>
        </p:txBody>
      </p:sp>
      <p:pic>
        <p:nvPicPr>
          <p:cNvPr id="5" name="Imagen 4" descr="Screen Shot 2016-01-08 at 15.0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97" y="2739832"/>
            <a:ext cx="5473700" cy="838200"/>
          </a:xfrm>
          <a:prstGeom prst="rect">
            <a:avLst/>
          </a:prstGeom>
        </p:spPr>
      </p:pic>
      <p:sp>
        <p:nvSpPr>
          <p:cNvPr id="6" name="CuadroTexto 5"/>
          <p:cNvSpPr txBox="1"/>
          <p:nvPr/>
        </p:nvSpPr>
        <p:spPr>
          <a:xfrm>
            <a:off x="6197324" y="2349296"/>
            <a:ext cx="1641645" cy="307777"/>
          </a:xfrm>
          <a:prstGeom prst="rect">
            <a:avLst/>
          </a:prstGeom>
          <a:noFill/>
        </p:spPr>
        <p:txBody>
          <a:bodyPr wrap="none" rtlCol="0">
            <a:spAutoFit/>
          </a:bodyPr>
          <a:lstStyle/>
          <a:p>
            <a:r>
              <a:rPr lang="en" dirty="0" smtClean="0">
                <a:solidFill>
                  <a:schemeClr val="bg1"/>
                </a:solidFill>
              </a:rPr>
              <a:t>Deployment name</a:t>
            </a:r>
            <a:endParaRPr lang="en" dirty="0">
              <a:solidFill>
                <a:schemeClr val="bg1"/>
              </a:solidFill>
            </a:endParaRPr>
          </a:p>
        </p:txBody>
      </p:sp>
      <p:sp>
        <p:nvSpPr>
          <p:cNvPr id="7" name="CuadroTexto 6"/>
          <p:cNvSpPr txBox="1"/>
          <p:nvPr/>
        </p:nvSpPr>
        <p:spPr>
          <a:xfrm>
            <a:off x="6257065" y="3467750"/>
            <a:ext cx="1870537" cy="307777"/>
          </a:xfrm>
          <a:prstGeom prst="rect">
            <a:avLst/>
          </a:prstGeom>
          <a:noFill/>
        </p:spPr>
        <p:txBody>
          <a:bodyPr wrap="none" rtlCol="0">
            <a:spAutoFit/>
          </a:bodyPr>
          <a:lstStyle/>
          <a:p>
            <a:r>
              <a:rPr lang="en" dirty="0" smtClean="0">
                <a:solidFill>
                  <a:schemeClr val="bg1"/>
                </a:solidFill>
              </a:rPr>
              <a:t>BOSH Director UUID</a:t>
            </a:r>
            <a:endParaRPr lang="en" dirty="0">
              <a:solidFill>
                <a:schemeClr val="bg1"/>
              </a:solidFill>
            </a:endParaRPr>
          </a:p>
        </p:txBody>
      </p:sp>
      <p:cxnSp>
        <p:nvCxnSpPr>
          <p:cNvPr id="9" name="Conector recto de flecha 8"/>
          <p:cNvCxnSpPr>
            <a:stCxn id="6" idx="1"/>
          </p:cNvCxnSpPr>
          <p:nvPr/>
        </p:nvCxnSpPr>
        <p:spPr>
          <a:xfrm flipH="1">
            <a:off x="3406637" y="2503185"/>
            <a:ext cx="2790687" cy="3584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5946599" y="3412200"/>
            <a:ext cx="310466" cy="20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4139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Releases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releases (name and version) we want to deploy</a:t>
            </a:r>
          </a:p>
        </p:txBody>
      </p:sp>
      <p:pic>
        <p:nvPicPr>
          <p:cNvPr id="4" name="Imagen 3" descr="Screen Shot 2016-01-08 at 15.03.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86" y="2785896"/>
            <a:ext cx="1892300" cy="901700"/>
          </a:xfrm>
          <a:prstGeom prst="rect">
            <a:avLst/>
          </a:prstGeom>
        </p:spPr>
      </p:pic>
      <p:sp>
        <p:nvSpPr>
          <p:cNvPr id="6" name="CuadroTexto 5"/>
          <p:cNvSpPr txBox="1"/>
          <p:nvPr/>
        </p:nvSpPr>
        <p:spPr>
          <a:xfrm>
            <a:off x="4642167" y="2895410"/>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636501" y="3435636"/>
            <a:ext cx="1472015" cy="307777"/>
          </a:xfrm>
          <a:prstGeom prst="rect">
            <a:avLst/>
          </a:prstGeom>
          <a:noFill/>
        </p:spPr>
        <p:txBody>
          <a:bodyPr wrap="none" rtlCol="0">
            <a:spAutoFit/>
          </a:bodyPr>
          <a:lstStyle/>
          <a:p>
            <a:r>
              <a:rPr lang="en" dirty="0" smtClean="0">
                <a:solidFill>
                  <a:schemeClr val="bg1"/>
                </a:solidFill>
              </a:rPr>
              <a:t>Release version</a:t>
            </a:r>
            <a:endParaRPr lang="en" dirty="0">
              <a:solidFill>
                <a:schemeClr val="bg1"/>
              </a:solidFill>
            </a:endParaRPr>
          </a:p>
        </p:txBody>
      </p:sp>
      <p:cxnSp>
        <p:nvCxnSpPr>
          <p:cNvPr id="9" name="Conector recto de flecha 8"/>
          <p:cNvCxnSpPr>
            <a:stCxn id="6" idx="1"/>
          </p:cNvCxnSpPr>
          <p:nvPr/>
        </p:nvCxnSpPr>
        <p:spPr>
          <a:xfrm flipH="1">
            <a:off x="4157283" y="3049299"/>
            <a:ext cx="484884"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4157283" y="3435637"/>
            <a:ext cx="479218"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9350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A BOSH network is an IaaS-agnostic representation of the networking </a:t>
            </a:r>
            <a:r>
              <a:rPr lang="en" dirty="0" smtClean="0"/>
              <a:t>layer. There </a:t>
            </a:r>
            <a:r>
              <a:rPr lang="en" dirty="0"/>
              <a:t>are three types of networks that BOSH supports</a:t>
            </a:r>
            <a:r>
              <a:rPr lang="en" dirty="0" smtClean="0"/>
              <a:t>:</a:t>
            </a:r>
          </a:p>
          <a:p>
            <a:pPr marL="266700" indent="-266700"/>
            <a:r>
              <a:rPr lang="en" dirty="0">
                <a:solidFill>
                  <a:schemeClr val="accent1"/>
                </a:solidFill>
              </a:rPr>
              <a:t>Manual</a:t>
            </a:r>
            <a:r>
              <a:rPr lang="en" dirty="0"/>
              <a:t>: </a:t>
            </a:r>
            <a:r>
              <a:rPr lang="en" dirty="0" smtClean="0"/>
              <a:t>BOSH decides </a:t>
            </a:r>
            <a:r>
              <a:rPr lang="en" dirty="0"/>
              <a:t>how to assign IPs </a:t>
            </a:r>
            <a:endParaRPr lang="en" dirty="0" smtClean="0"/>
          </a:p>
          <a:p>
            <a:pPr marL="266700" indent="-266700"/>
            <a:r>
              <a:rPr lang="en" dirty="0" smtClean="0">
                <a:solidFill>
                  <a:srgbClr val="138A7E"/>
                </a:solidFill>
              </a:rPr>
              <a:t>Dynamic</a:t>
            </a:r>
            <a:r>
              <a:rPr lang="en" dirty="0" smtClean="0"/>
              <a:t>: BOSH defers </a:t>
            </a:r>
            <a:r>
              <a:rPr lang="en" dirty="0"/>
              <a:t>IP selection to the IaaS</a:t>
            </a:r>
            <a:endParaRPr lang="en" dirty="0" smtClean="0"/>
          </a:p>
          <a:p>
            <a:pPr marL="266700" indent="-266700"/>
            <a:r>
              <a:rPr lang="en" dirty="0" smtClean="0">
                <a:solidFill>
                  <a:srgbClr val="138A7E"/>
                </a:solidFill>
              </a:rPr>
              <a:t>VIP</a:t>
            </a:r>
            <a:r>
              <a:rPr lang="en" dirty="0" smtClean="0"/>
              <a:t>: Virtual IP address</a:t>
            </a:r>
          </a:p>
        </p:txBody>
      </p:sp>
    </p:spTree>
    <p:extLst>
      <p:ext uri="{BB962C8B-B14F-4D97-AF65-F5344CB8AC3E}">
        <p14:creationId xmlns:p14="http://schemas.microsoft.com/office/powerpoint/2010/main" val="59774132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68" y="2322035"/>
            <a:ext cx="3276600" cy="2319525"/>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Manual networking allows you to specify one or more subnets and let </a:t>
            </a:r>
            <a:r>
              <a:rPr lang="en" dirty="0" smtClean="0"/>
              <a:t>BOSH choose </a:t>
            </a:r>
            <a:r>
              <a:rPr lang="en" dirty="0"/>
              <a:t>available IPs from one of the subnet ranges</a:t>
            </a:r>
            <a:endParaRPr lang="en" dirty="0" smtClean="0"/>
          </a:p>
        </p:txBody>
      </p:sp>
      <p:sp>
        <p:nvSpPr>
          <p:cNvPr id="6" name="CuadroTexto 5"/>
          <p:cNvSpPr txBox="1"/>
          <p:nvPr/>
        </p:nvSpPr>
        <p:spPr>
          <a:xfrm>
            <a:off x="4548860" y="245389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560190" y="266900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3542866" y="2607785"/>
            <a:ext cx="10059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2414599" y="2761673"/>
            <a:ext cx="2145591" cy="61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548860" y="3323367"/>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2" name="CuadroTexto 11"/>
          <p:cNvSpPr txBox="1"/>
          <p:nvPr/>
        </p:nvSpPr>
        <p:spPr>
          <a:xfrm>
            <a:off x="4548860" y="4247359"/>
            <a:ext cx="2100655" cy="307777"/>
          </a:xfrm>
          <a:prstGeom prst="rect">
            <a:avLst/>
          </a:prstGeom>
          <a:noFill/>
        </p:spPr>
        <p:txBody>
          <a:bodyPr wrap="none" rtlCol="0">
            <a:spAutoFit/>
          </a:bodyPr>
          <a:lstStyle/>
          <a:p>
            <a:r>
              <a:rPr lang="en" dirty="0">
                <a:solidFill>
                  <a:schemeClr val="bg1"/>
                </a:solidFill>
              </a:rPr>
              <a:t>Specific IaaS Properties</a:t>
            </a:r>
          </a:p>
        </p:txBody>
      </p:sp>
      <p:sp>
        <p:nvSpPr>
          <p:cNvPr id="15" name="CuadroTexto 14"/>
          <p:cNvSpPr txBox="1"/>
          <p:nvPr/>
        </p:nvSpPr>
        <p:spPr>
          <a:xfrm>
            <a:off x="4560190" y="2871504"/>
            <a:ext cx="1571689" cy="307777"/>
          </a:xfrm>
          <a:prstGeom prst="rect">
            <a:avLst/>
          </a:prstGeom>
          <a:noFill/>
        </p:spPr>
        <p:txBody>
          <a:bodyPr wrap="none" rtlCol="0">
            <a:spAutoFit/>
          </a:bodyPr>
          <a:lstStyle/>
          <a:p>
            <a:r>
              <a:rPr lang="en-US" dirty="0" smtClean="0">
                <a:solidFill>
                  <a:schemeClr val="bg1"/>
                </a:solidFill>
              </a:rPr>
              <a:t>Network IP range</a:t>
            </a:r>
            <a:endParaRPr lang="en" dirty="0">
              <a:solidFill>
                <a:schemeClr val="bg1"/>
              </a:solidFill>
            </a:endParaRPr>
          </a:p>
        </p:txBody>
      </p:sp>
      <p:sp>
        <p:nvSpPr>
          <p:cNvPr id="16" name="CuadroTexto 15"/>
          <p:cNvSpPr txBox="1"/>
          <p:nvPr/>
        </p:nvSpPr>
        <p:spPr>
          <a:xfrm>
            <a:off x="4548860" y="3094765"/>
            <a:ext cx="2469809" cy="307777"/>
          </a:xfrm>
          <a:prstGeom prst="rect">
            <a:avLst/>
          </a:prstGeom>
          <a:noFill/>
        </p:spPr>
        <p:txBody>
          <a:bodyPr wrap="none" rtlCol="0">
            <a:spAutoFit/>
          </a:bodyPr>
          <a:lstStyle/>
          <a:p>
            <a:r>
              <a:rPr lang="en-US" dirty="0" smtClean="0">
                <a:solidFill>
                  <a:schemeClr val="bg1"/>
                </a:solidFill>
              </a:rPr>
              <a:t>Network gateway IP address</a:t>
            </a:r>
            <a:endParaRPr lang="en" dirty="0">
              <a:solidFill>
                <a:schemeClr val="bg1"/>
              </a:solidFill>
            </a:endParaRPr>
          </a:p>
        </p:txBody>
      </p:sp>
      <p:cxnSp>
        <p:nvCxnSpPr>
          <p:cNvPr id="17" name="Conector recto de flecha 16"/>
          <p:cNvCxnSpPr>
            <a:stCxn id="15" idx="1"/>
          </p:cNvCxnSpPr>
          <p:nvPr/>
        </p:nvCxnSpPr>
        <p:spPr>
          <a:xfrm flipH="1">
            <a:off x="3232184" y="3025393"/>
            <a:ext cx="13280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16" idx="1"/>
          </p:cNvCxnSpPr>
          <p:nvPr/>
        </p:nvCxnSpPr>
        <p:spPr>
          <a:xfrm flipH="1">
            <a:off x="3128623" y="3248654"/>
            <a:ext cx="14202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onector recto de flecha 18"/>
          <p:cNvCxnSpPr>
            <a:stCxn id="10" idx="1"/>
          </p:cNvCxnSpPr>
          <p:nvPr/>
        </p:nvCxnSpPr>
        <p:spPr>
          <a:xfrm flipH="1">
            <a:off x="2719399" y="3477256"/>
            <a:ext cx="18294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onector recto de flecha 25"/>
          <p:cNvCxnSpPr>
            <a:stCxn id="12" idx="1"/>
          </p:cNvCxnSpPr>
          <p:nvPr/>
        </p:nvCxnSpPr>
        <p:spPr>
          <a:xfrm flipH="1">
            <a:off x="3815394" y="4401248"/>
            <a:ext cx="7334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4545452" y="3590234"/>
            <a:ext cx="2080843" cy="307777"/>
          </a:xfrm>
          <a:prstGeom prst="rect">
            <a:avLst/>
          </a:prstGeom>
          <a:noFill/>
        </p:spPr>
        <p:txBody>
          <a:bodyPr wrap="none" rtlCol="0">
            <a:spAutoFit/>
          </a:bodyPr>
          <a:lstStyle/>
          <a:p>
            <a:r>
              <a:rPr lang="en" dirty="0">
                <a:solidFill>
                  <a:schemeClr val="bg1"/>
                </a:solidFill>
              </a:rPr>
              <a:t>IPs that will not be used</a:t>
            </a:r>
          </a:p>
        </p:txBody>
      </p:sp>
      <p:sp>
        <p:nvSpPr>
          <p:cNvPr id="30" name="CuadroTexto 29"/>
          <p:cNvSpPr txBox="1"/>
          <p:nvPr/>
        </p:nvSpPr>
        <p:spPr>
          <a:xfrm>
            <a:off x="4548860" y="3868700"/>
            <a:ext cx="4176369" cy="307777"/>
          </a:xfrm>
          <a:prstGeom prst="rect">
            <a:avLst/>
          </a:prstGeom>
          <a:noFill/>
        </p:spPr>
        <p:txBody>
          <a:bodyPr wrap="none" rtlCol="0">
            <a:spAutoFit/>
          </a:bodyPr>
          <a:lstStyle/>
          <a:p>
            <a:r>
              <a:rPr lang="en" dirty="0">
                <a:solidFill>
                  <a:schemeClr val="bg1"/>
                </a:solidFill>
              </a:rPr>
              <a:t>IPs that can only be used for static IP reservations </a:t>
            </a:r>
          </a:p>
        </p:txBody>
      </p:sp>
      <p:cxnSp>
        <p:nvCxnSpPr>
          <p:cNvPr id="31" name="Conector recto de flecha 30"/>
          <p:cNvCxnSpPr>
            <a:stCxn id="29" idx="1"/>
          </p:cNvCxnSpPr>
          <p:nvPr/>
        </p:nvCxnSpPr>
        <p:spPr>
          <a:xfrm flipH="1">
            <a:off x="3733635" y="3744123"/>
            <a:ext cx="8118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Conector recto de flecha 33"/>
          <p:cNvCxnSpPr>
            <a:stCxn id="30" idx="1"/>
          </p:cNvCxnSpPr>
          <p:nvPr/>
        </p:nvCxnSpPr>
        <p:spPr>
          <a:xfrm flipH="1">
            <a:off x="3886036" y="4022589"/>
            <a:ext cx="6628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2365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accent1"/>
              </a:buClr>
              <a:buFont typeface="Source Sans Pro"/>
              <a:buNone/>
            </a:pPr>
            <a:r>
              <a:rPr lang="en-US" sz="1600" b="0" i="0" u="none" strike="noStrike" cap="none" dirty="0" smtClean="0">
                <a:solidFill>
                  <a:srgbClr val="FFFFFF"/>
                </a:solidFill>
                <a:latin typeface="Arial"/>
                <a:ea typeface="Arial"/>
                <a:cs typeface="Arial"/>
                <a:sym typeface="Arial"/>
              </a:rPr>
              <a:t>Carl Daver - @</a:t>
            </a:r>
            <a:r>
              <a:rPr lang="en-US" sz="1600" b="0" i="0" u="none" strike="noStrike" cap="none" dirty="0" err="1" smtClean="0">
                <a:solidFill>
                  <a:srgbClr val="FFFFFF"/>
                </a:solidFill>
                <a:latin typeface="Arial"/>
                <a:ea typeface="Arial"/>
                <a:cs typeface="Arial"/>
                <a:sym typeface="Arial"/>
              </a:rPr>
              <a:t>ubergeekcd</a:t>
            </a:r>
            <a:endParaRPr lang="en-US" sz="1600" b="0" i="0" u="none" strike="noStrike" cap="none" dirty="0" smtClean="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lang="en-US" sz="1600" dirty="0">
              <a:solidFill>
                <a:srgbClr val="FFFFFF"/>
              </a:solidFill>
            </a:endParaRPr>
          </a:p>
          <a:p>
            <a:pPr marL="0" marR="0" lvl="0" indent="0" algn="l" rtl="0">
              <a:spcBef>
                <a:spcPts val="0"/>
              </a:spcBef>
              <a:spcAft>
                <a:spcPts val="0"/>
              </a:spcAft>
              <a:buClr>
                <a:schemeClr val="accent1"/>
              </a:buClr>
              <a:buFont typeface="Source Sans Pro"/>
              <a:buNone/>
            </a:pPr>
            <a:r>
              <a:rPr lang="en-US" sz="1600" b="0" i="0" u="none" strike="noStrike" cap="none" dirty="0" smtClean="0">
                <a:solidFill>
                  <a:srgbClr val="FFFFFF"/>
                </a:solidFill>
                <a:latin typeface="Arial"/>
                <a:ea typeface="Arial"/>
                <a:cs typeface="Arial"/>
                <a:sym typeface="Arial"/>
              </a:rPr>
              <a:t>Mark </a:t>
            </a:r>
            <a:r>
              <a:rPr lang="en-US" sz="1600" b="0" i="0" u="none" strike="noStrike" cap="none" dirty="0" err="1" smtClean="0">
                <a:solidFill>
                  <a:srgbClr val="FFFFFF"/>
                </a:solidFill>
                <a:latin typeface="Arial"/>
                <a:ea typeface="Arial"/>
                <a:cs typeface="Arial"/>
                <a:sym typeface="Arial"/>
              </a:rPr>
              <a:t>Fynes</a:t>
            </a:r>
            <a:r>
              <a:rPr lang="en-US" sz="1600" b="0" i="0" u="none" strike="noStrike" cap="none" dirty="0" smtClean="0">
                <a:solidFill>
                  <a:srgbClr val="FFFFFF"/>
                </a:solidFill>
                <a:latin typeface="Arial"/>
                <a:ea typeface="Arial"/>
                <a:cs typeface="Arial"/>
                <a:sym typeface="Arial"/>
              </a:rPr>
              <a:t> - </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5" name="Shape 140"/>
          <p:cNvSpPr txBox="1"/>
          <p:nvPr/>
        </p:nvSpPr>
        <p:spPr>
          <a:xfrm>
            <a:off x="446036" y="3765117"/>
            <a:ext cx="4372926" cy="109708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accent1"/>
              </a:buClr>
              <a:buFont typeface="Source Sans Pro"/>
              <a:buNone/>
            </a:pPr>
            <a:r>
              <a:rPr lang="en-US" sz="1600" dirty="0" smtClean="0">
                <a:solidFill>
                  <a:srgbClr val="FFFFFF"/>
                </a:solidFill>
              </a:rPr>
              <a:t>Guns don</a:t>
            </a:r>
            <a:r>
              <a:rPr lang="uk-UA" sz="1600" dirty="0" smtClean="0">
                <a:solidFill>
                  <a:srgbClr val="FFFFFF"/>
                </a:solidFill>
              </a:rPr>
              <a:t>’</a:t>
            </a:r>
            <a:r>
              <a:rPr lang="en-US" sz="1600" dirty="0" smtClean="0">
                <a:solidFill>
                  <a:srgbClr val="FFFFFF"/>
                </a:solidFill>
              </a:rPr>
              <a:t>t kill people, manifests kill people.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r>
              <a:rPr lang="en-US" sz="1600" b="0" i="0" u="none" strike="noStrike" cap="none" dirty="0" smtClean="0">
                <a:solidFill>
                  <a:srgbClr val="FFFFFF"/>
                </a:solidFill>
                <a:latin typeface="Arial"/>
                <a:ea typeface="Arial"/>
                <a:cs typeface="Arial"/>
                <a:sym typeface="Arial"/>
              </a:rPr>
              <a:t>-- Enterprise YAML Architect</a:t>
            </a:r>
            <a:endParaRPr sz="16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42083149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046552"/>
            <a:ext cx="3276600" cy="3022676"/>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4" name="Rectángulo 3"/>
          <p:cNvSpPr/>
          <p:nvPr/>
        </p:nvSpPr>
        <p:spPr>
          <a:xfrm>
            <a:off x="4055219" y="1188272"/>
            <a:ext cx="1357190" cy="3052441"/>
          </a:xfrm>
          <a:prstGeom prst="rect">
            <a:avLst/>
          </a:prstGeom>
          <a:solidFill>
            <a:srgbClr val="279D8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sz="1000" dirty="0"/>
          </a:p>
        </p:txBody>
      </p:sp>
      <p:sp>
        <p:nvSpPr>
          <p:cNvPr id="8" name="CuadroTexto 7"/>
          <p:cNvSpPr txBox="1"/>
          <p:nvPr/>
        </p:nvSpPr>
        <p:spPr>
          <a:xfrm>
            <a:off x="4360446" y="1165532"/>
            <a:ext cx="719480" cy="246221"/>
          </a:xfrm>
          <a:prstGeom prst="rect">
            <a:avLst/>
          </a:prstGeom>
          <a:noFill/>
        </p:spPr>
        <p:txBody>
          <a:bodyPr wrap="none" rtlCol="0">
            <a:spAutoFit/>
          </a:bodyPr>
          <a:lstStyle/>
          <a:p>
            <a:r>
              <a:rPr lang="en" sz="1000" dirty="0" smtClean="0">
                <a:solidFill>
                  <a:schemeClr val="bg1"/>
                </a:solidFill>
              </a:rPr>
              <a:t>10.10.0.1</a:t>
            </a:r>
            <a:endParaRPr lang="en" sz="1000" dirty="0">
              <a:solidFill>
                <a:schemeClr val="bg1"/>
              </a:solidFill>
            </a:endParaRPr>
          </a:p>
        </p:txBody>
      </p:sp>
      <p:sp>
        <p:nvSpPr>
          <p:cNvPr id="23" name="CuadroTexto 22"/>
          <p:cNvSpPr txBox="1"/>
          <p:nvPr/>
        </p:nvSpPr>
        <p:spPr>
          <a:xfrm>
            <a:off x="4360446" y="1379927"/>
            <a:ext cx="719480" cy="246221"/>
          </a:xfrm>
          <a:prstGeom prst="rect">
            <a:avLst/>
          </a:prstGeom>
          <a:noFill/>
        </p:spPr>
        <p:txBody>
          <a:bodyPr wrap="none" rtlCol="0">
            <a:spAutoFit/>
          </a:bodyPr>
          <a:lstStyle/>
          <a:p>
            <a:r>
              <a:rPr lang="en" sz="1000" dirty="0" smtClean="0">
                <a:solidFill>
                  <a:schemeClr val="bg1"/>
                </a:solidFill>
              </a:rPr>
              <a:t>10.10.0.2</a:t>
            </a:r>
            <a:endParaRPr lang="en" sz="1000" dirty="0">
              <a:solidFill>
                <a:schemeClr val="bg1"/>
              </a:solidFill>
            </a:endParaRPr>
          </a:p>
        </p:txBody>
      </p:sp>
      <p:sp>
        <p:nvSpPr>
          <p:cNvPr id="24" name="CuadroTexto 23"/>
          <p:cNvSpPr txBox="1"/>
          <p:nvPr/>
        </p:nvSpPr>
        <p:spPr>
          <a:xfrm>
            <a:off x="4338642" y="1742429"/>
            <a:ext cx="790801" cy="246221"/>
          </a:xfrm>
          <a:prstGeom prst="rect">
            <a:avLst/>
          </a:prstGeom>
          <a:noFill/>
        </p:spPr>
        <p:txBody>
          <a:bodyPr wrap="none" rtlCol="0">
            <a:spAutoFit/>
          </a:bodyPr>
          <a:lstStyle/>
          <a:p>
            <a:r>
              <a:rPr lang="en" sz="1000" dirty="0" smtClean="0">
                <a:solidFill>
                  <a:schemeClr val="bg1"/>
                </a:solidFill>
              </a:rPr>
              <a:t>10.10.0.10</a:t>
            </a:r>
            <a:endParaRPr lang="en" sz="1000" dirty="0">
              <a:solidFill>
                <a:schemeClr val="bg1"/>
              </a:solidFill>
            </a:endParaRPr>
          </a:p>
        </p:txBody>
      </p:sp>
      <p:sp>
        <p:nvSpPr>
          <p:cNvPr id="25" name="CuadroTexto 24"/>
          <p:cNvSpPr txBox="1"/>
          <p:nvPr/>
        </p:nvSpPr>
        <p:spPr>
          <a:xfrm>
            <a:off x="4338642" y="1988650"/>
            <a:ext cx="790801" cy="246221"/>
          </a:xfrm>
          <a:prstGeom prst="rect">
            <a:avLst/>
          </a:prstGeom>
          <a:noFill/>
        </p:spPr>
        <p:txBody>
          <a:bodyPr wrap="none" rtlCol="0">
            <a:spAutoFit/>
          </a:bodyPr>
          <a:lstStyle/>
          <a:p>
            <a:r>
              <a:rPr lang="en" sz="1000" dirty="0" smtClean="0">
                <a:solidFill>
                  <a:schemeClr val="bg1"/>
                </a:solidFill>
              </a:rPr>
              <a:t>10.10.0.11</a:t>
            </a:r>
            <a:endParaRPr lang="en" sz="1000" dirty="0">
              <a:solidFill>
                <a:schemeClr val="bg1"/>
              </a:solidFill>
            </a:endParaRPr>
          </a:p>
        </p:txBody>
      </p:sp>
      <p:sp>
        <p:nvSpPr>
          <p:cNvPr id="27" name="CuadroTexto 26"/>
          <p:cNvSpPr txBox="1"/>
          <p:nvPr/>
        </p:nvSpPr>
        <p:spPr>
          <a:xfrm>
            <a:off x="4333191" y="2298853"/>
            <a:ext cx="790801" cy="246221"/>
          </a:xfrm>
          <a:prstGeom prst="rect">
            <a:avLst/>
          </a:prstGeom>
          <a:noFill/>
        </p:spPr>
        <p:txBody>
          <a:bodyPr wrap="none" rtlCol="0">
            <a:spAutoFit/>
          </a:bodyPr>
          <a:lstStyle/>
          <a:p>
            <a:r>
              <a:rPr lang="en" sz="1000" dirty="0" smtClean="0">
                <a:solidFill>
                  <a:schemeClr val="bg1"/>
                </a:solidFill>
              </a:rPr>
              <a:t>10.10.0.20</a:t>
            </a:r>
            <a:endParaRPr lang="en" sz="1000" dirty="0">
              <a:solidFill>
                <a:schemeClr val="bg1"/>
              </a:solidFill>
            </a:endParaRPr>
          </a:p>
        </p:txBody>
      </p:sp>
      <p:sp>
        <p:nvSpPr>
          <p:cNvPr id="28" name="CuadroTexto 27"/>
          <p:cNvSpPr txBox="1"/>
          <p:nvPr/>
        </p:nvSpPr>
        <p:spPr>
          <a:xfrm>
            <a:off x="4360446" y="3994492"/>
            <a:ext cx="862123" cy="246221"/>
          </a:xfrm>
          <a:prstGeom prst="rect">
            <a:avLst/>
          </a:prstGeom>
          <a:noFill/>
        </p:spPr>
        <p:txBody>
          <a:bodyPr wrap="none" rtlCol="0">
            <a:spAutoFit/>
          </a:bodyPr>
          <a:lstStyle/>
          <a:p>
            <a:r>
              <a:rPr lang="en" sz="1000" dirty="0" smtClean="0">
                <a:solidFill>
                  <a:schemeClr val="bg1"/>
                </a:solidFill>
              </a:rPr>
              <a:t>10.10.0.255</a:t>
            </a:r>
            <a:endParaRPr lang="en" sz="1000" dirty="0">
              <a:solidFill>
                <a:schemeClr val="bg1"/>
              </a:solidFill>
            </a:endParaRPr>
          </a:p>
        </p:txBody>
      </p:sp>
      <p:cxnSp>
        <p:nvCxnSpPr>
          <p:cNvPr id="14" name="Conector recto 13"/>
          <p:cNvCxnSpPr/>
          <p:nvPr/>
        </p:nvCxnSpPr>
        <p:spPr>
          <a:xfrm>
            <a:off x="4055219" y="3994492"/>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ector recto 31"/>
          <p:cNvCxnSpPr/>
          <p:nvPr/>
        </p:nvCxnSpPr>
        <p:spPr>
          <a:xfrm>
            <a:off x="4055219" y="1390829"/>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ector recto 32"/>
          <p:cNvCxnSpPr/>
          <p:nvPr/>
        </p:nvCxnSpPr>
        <p:spPr>
          <a:xfrm>
            <a:off x="4055219" y="1982041"/>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ector recto 34"/>
          <p:cNvCxnSpPr/>
          <p:nvPr/>
        </p:nvCxnSpPr>
        <p:spPr>
          <a:xfrm>
            <a:off x="4055219" y="2533454"/>
            <a:ext cx="1357190"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uadroTexto 35"/>
          <p:cNvSpPr txBox="1"/>
          <p:nvPr/>
        </p:nvSpPr>
        <p:spPr>
          <a:xfrm>
            <a:off x="4295492" y="946344"/>
            <a:ext cx="902811" cy="246221"/>
          </a:xfrm>
          <a:prstGeom prst="rect">
            <a:avLst/>
          </a:prstGeom>
          <a:noFill/>
        </p:spPr>
        <p:txBody>
          <a:bodyPr wrap="none" rtlCol="0">
            <a:spAutoFit/>
          </a:bodyPr>
          <a:lstStyle/>
          <a:p>
            <a:r>
              <a:rPr lang="en" sz="1000" dirty="0" smtClean="0">
                <a:solidFill>
                  <a:schemeClr val="bg1"/>
                </a:solidFill>
              </a:rPr>
              <a:t>10.10.0.0/24</a:t>
            </a:r>
            <a:endParaRPr lang="en" sz="1000" dirty="0">
              <a:solidFill>
                <a:schemeClr val="bg1"/>
              </a:solidFill>
            </a:endParaRPr>
          </a:p>
        </p:txBody>
      </p:sp>
      <p:sp>
        <p:nvSpPr>
          <p:cNvPr id="37" name="CuadroTexto 36"/>
          <p:cNvSpPr txBox="1"/>
          <p:nvPr/>
        </p:nvSpPr>
        <p:spPr>
          <a:xfrm>
            <a:off x="5583227" y="1165310"/>
            <a:ext cx="3456169" cy="246221"/>
          </a:xfrm>
          <a:prstGeom prst="rect">
            <a:avLst/>
          </a:prstGeom>
          <a:noFill/>
        </p:spPr>
        <p:txBody>
          <a:bodyPr wrap="none" rtlCol="0">
            <a:spAutoFit/>
          </a:bodyPr>
          <a:lstStyle/>
          <a:p>
            <a:r>
              <a:rPr lang="en" sz="1000" dirty="0" smtClean="0">
                <a:solidFill>
                  <a:schemeClr val="bg1"/>
                </a:solidFill>
              </a:rPr>
              <a:t>Gateway: BOSH will configure each VM with this gateway</a:t>
            </a:r>
            <a:endParaRPr lang="en" sz="1000" dirty="0">
              <a:solidFill>
                <a:schemeClr val="bg1"/>
              </a:solidFill>
            </a:endParaRPr>
          </a:p>
        </p:txBody>
      </p:sp>
      <p:sp>
        <p:nvSpPr>
          <p:cNvPr id="38" name="CuadroTexto 37"/>
          <p:cNvSpPr txBox="1"/>
          <p:nvPr/>
        </p:nvSpPr>
        <p:spPr>
          <a:xfrm>
            <a:off x="5595155" y="1583249"/>
            <a:ext cx="3427679" cy="246221"/>
          </a:xfrm>
          <a:prstGeom prst="rect">
            <a:avLst/>
          </a:prstGeom>
          <a:noFill/>
        </p:spPr>
        <p:txBody>
          <a:bodyPr wrap="none" rtlCol="0">
            <a:spAutoFit/>
          </a:bodyPr>
          <a:lstStyle/>
          <a:p>
            <a:r>
              <a:rPr lang="en" sz="1000" dirty="0" smtClean="0">
                <a:solidFill>
                  <a:schemeClr val="bg1"/>
                </a:solidFill>
              </a:rPr>
              <a:t>Reserved range: BOSH will NOT use these IP addresses</a:t>
            </a:r>
            <a:endParaRPr lang="en" sz="1000" dirty="0">
              <a:solidFill>
                <a:schemeClr val="bg1"/>
              </a:solidFill>
            </a:endParaRPr>
          </a:p>
        </p:txBody>
      </p:sp>
      <p:sp>
        <p:nvSpPr>
          <p:cNvPr id="39" name="CuadroTexto 38"/>
          <p:cNvSpPr txBox="1"/>
          <p:nvPr/>
        </p:nvSpPr>
        <p:spPr>
          <a:xfrm>
            <a:off x="5600606" y="3980751"/>
            <a:ext cx="2843021" cy="246221"/>
          </a:xfrm>
          <a:prstGeom prst="rect">
            <a:avLst/>
          </a:prstGeom>
          <a:noFill/>
        </p:spPr>
        <p:txBody>
          <a:bodyPr wrap="none" rtlCol="0">
            <a:spAutoFit/>
          </a:bodyPr>
          <a:lstStyle/>
          <a:p>
            <a:r>
              <a:rPr lang="en" sz="1000" dirty="0" smtClean="0">
                <a:solidFill>
                  <a:schemeClr val="bg1"/>
                </a:solidFill>
              </a:rPr>
              <a:t>Broadcast: BOSH will NOT use this IP address</a:t>
            </a:r>
            <a:endParaRPr lang="en" sz="1000" dirty="0">
              <a:solidFill>
                <a:schemeClr val="bg1"/>
              </a:solidFill>
            </a:endParaRPr>
          </a:p>
        </p:txBody>
      </p:sp>
      <p:sp>
        <p:nvSpPr>
          <p:cNvPr id="40" name="CuadroTexto 39"/>
          <p:cNvSpPr txBox="1"/>
          <p:nvPr/>
        </p:nvSpPr>
        <p:spPr>
          <a:xfrm>
            <a:off x="5666226" y="3011090"/>
            <a:ext cx="3313715" cy="400110"/>
          </a:xfrm>
          <a:prstGeom prst="rect">
            <a:avLst/>
          </a:prstGeom>
          <a:noFill/>
        </p:spPr>
        <p:txBody>
          <a:bodyPr wrap="none" rtlCol="0">
            <a:spAutoFit/>
          </a:bodyPr>
          <a:lstStyle/>
          <a:p>
            <a:r>
              <a:rPr lang="en" sz="1000" dirty="0" smtClean="0">
                <a:solidFill>
                  <a:schemeClr val="bg1"/>
                </a:solidFill>
              </a:rPr>
              <a:t>Dynamic range: BOSH will use use these IP addresses</a:t>
            </a:r>
          </a:p>
          <a:p>
            <a:r>
              <a:rPr lang="en" sz="1000" dirty="0">
                <a:solidFill>
                  <a:schemeClr val="bg1"/>
                </a:solidFill>
              </a:rPr>
              <a:t>w</a:t>
            </a:r>
            <a:r>
              <a:rPr lang="en" sz="1000" dirty="0" smtClean="0">
                <a:solidFill>
                  <a:schemeClr val="bg1"/>
                </a:solidFill>
              </a:rPr>
              <a:t>hen the job does NOT explicitely set one </a:t>
            </a:r>
            <a:endParaRPr lang="en" sz="1000" dirty="0">
              <a:solidFill>
                <a:schemeClr val="bg1"/>
              </a:solidFill>
            </a:endParaRPr>
          </a:p>
        </p:txBody>
      </p:sp>
      <p:sp>
        <p:nvSpPr>
          <p:cNvPr id="41" name="CuadroTexto 40"/>
          <p:cNvSpPr txBox="1"/>
          <p:nvPr/>
        </p:nvSpPr>
        <p:spPr>
          <a:xfrm>
            <a:off x="5617976" y="2088526"/>
            <a:ext cx="3278086" cy="400110"/>
          </a:xfrm>
          <a:prstGeom prst="rect">
            <a:avLst/>
          </a:prstGeom>
          <a:noFill/>
        </p:spPr>
        <p:txBody>
          <a:bodyPr wrap="none" rtlCol="0">
            <a:spAutoFit/>
          </a:bodyPr>
          <a:lstStyle/>
          <a:p>
            <a:r>
              <a:rPr lang="en" sz="1000" dirty="0" smtClean="0">
                <a:solidFill>
                  <a:schemeClr val="bg1"/>
                </a:solidFill>
              </a:rPr>
              <a:t>Static range: BOSH will ONLY use these IP addresses</a:t>
            </a:r>
          </a:p>
          <a:p>
            <a:r>
              <a:rPr lang="en" sz="1000" dirty="0">
                <a:solidFill>
                  <a:schemeClr val="bg1"/>
                </a:solidFill>
              </a:rPr>
              <a:t>w</a:t>
            </a:r>
            <a:r>
              <a:rPr lang="en" sz="1000" dirty="0" smtClean="0">
                <a:solidFill>
                  <a:schemeClr val="bg1"/>
                </a:solidFill>
              </a:rPr>
              <a:t>hen the job explicitely set one</a:t>
            </a:r>
            <a:endParaRPr lang="en" sz="1000" dirty="0">
              <a:solidFill>
                <a:schemeClr val="bg1"/>
              </a:solidFill>
            </a:endParaRPr>
          </a:p>
        </p:txBody>
      </p:sp>
      <p:sp>
        <p:nvSpPr>
          <p:cNvPr id="42" name="CuadroTexto 41"/>
          <p:cNvSpPr txBox="1"/>
          <p:nvPr/>
        </p:nvSpPr>
        <p:spPr>
          <a:xfrm>
            <a:off x="4333191" y="2574363"/>
            <a:ext cx="790801" cy="246221"/>
          </a:xfrm>
          <a:prstGeom prst="rect">
            <a:avLst/>
          </a:prstGeom>
          <a:noFill/>
        </p:spPr>
        <p:txBody>
          <a:bodyPr wrap="none" rtlCol="0">
            <a:spAutoFit/>
          </a:bodyPr>
          <a:lstStyle/>
          <a:p>
            <a:r>
              <a:rPr lang="en" sz="1000" dirty="0" smtClean="0">
                <a:solidFill>
                  <a:schemeClr val="bg1"/>
                </a:solidFill>
              </a:rPr>
              <a:t>10.10.0.21</a:t>
            </a:r>
            <a:endParaRPr lang="en" sz="1000" dirty="0">
              <a:solidFill>
                <a:schemeClr val="bg1"/>
              </a:solidFill>
            </a:endParaRPr>
          </a:p>
        </p:txBody>
      </p:sp>
      <p:sp>
        <p:nvSpPr>
          <p:cNvPr id="43" name="CuadroTexto 42"/>
          <p:cNvSpPr txBox="1"/>
          <p:nvPr/>
        </p:nvSpPr>
        <p:spPr>
          <a:xfrm>
            <a:off x="4360446" y="3748271"/>
            <a:ext cx="864339" cy="246221"/>
          </a:xfrm>
          <a:prstGeom prst="rect">
            <a:avLst/>
          </a:prstGeom>
          <a:noFill/>
        </p:spPr>
        <p:txBody>
          <a:bodyPr wrap="none" rtlCol="0">
            <a:spAutoFit/>
          </a:bodyPr>
          <a:lstStyle/>
          <a:p>
            <a:r>
              <a:rPr lang="en" sz="1000" dirty="0" smtClean="0">
                <a:solidFill>
                  <a:schemeClr val="bg1"/>
                </a:solidFill>
              </a:rPr>
              <a:t>10.10.0.254</a:t>
            </a:r>
            <a:endParaRPr lang="en" sz="1000" dirty="0">
              <a:solidFill>
                <a:schemeClr val="bg1"/>
              </a:solidFill>
            </a:endParaRPr>
          </a:p>
        </p:txBody>
      </p:sp>
      <p:sp>
        <p:nvSpPr>
          <p:cNvPr id="44" name="CuadroTexto 43"/>
          <p:cNvSpPr txBox="1"/>
          <p:nvPr/>
        </p:nvSpPr>
        <p:spPr>
          <a:xfrm>
            <a:off x="4512846" y="1532327"/>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45" name="Conector recto de flecha 44"/>
          <p:cNvCxnSpPr>
            <a:stCxn id="37" idx="1"/>
            <a:endCxn id="8" idx="3"/>
          </p:cNvCxnSpPr>
          <p:nvPr/>
        </p:nvCxnSpPr>
        <p:spPr>
          <a:xfrm flipH="1">
            <a:off x="5079926" y="1288421"/>
            <a:ext cx="503301" cy="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onector recto de flecha 45"/>
          <p:cNvCxnSpPr>
            <a:stCxn id="38" idx="1"/>
          </p:cNvCxnSpPr>
          <p:nvPr/>
        </p:nvCxnSpPr>
        <p:spPr>
          <a:xfrm flipH="1">
            <a:off x="5079927" y="1706360"/>
            <a:ext cx="5152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Conector recto de flecha 48"/>
          <p:cNvCxnSpPr>
            <a:stCxn id="41" idx="1"/>
          </p:cNvCxnSpPr>
          <p:nvPr/>
        </p:nvCxnSpPr>
        <p:spPr>
          <a:xfrm flipH="1">
            <a:off x="5129443" y="2288581"/>
            <a:ext cx="488533" cy="10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CuadroTexto 51"/>
          <p:cNvSpPr txBox="1"/>
          <p:nvPr/>
        </p:nvSpPr>
        <p:spPr>
          <a:xfrm>
            <a:off x="4556233" y="2111760"/>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5" name="Conector recto de flecha 54"/>
          <p:cNvCxnSpPr>
            <a:stCxn id="39" idx="1"/>
            <a:endCxn id="28" idx="3"/>
          </p:cNvCxnSpPr>
          <p:nvPr/>
        </p:nvCxnSpPr>
        <p:spPr>
          <a:xfrm flipH="1">
            <a:off x="5222569" y="4103862"/>
            <a:ext cx="378037" cy="13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CuadroTexto 57"/>
          <p:cNvSpPr txBox="1"/>
          <p:nvPr/>
        </p:nvSpPr>
        <p:spPr>
          <a:xfrm>
            <a:off x="4556233" y="3032721"/>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9" name="Conector recto de flecha 58"/>
          <p:cNvCxnSpPr>
            <a:stCxn id="40" idx="1"/>
          </p:cNvCxnSpPr>
          <p:nvPr/>
        </p:nvCxnSpPr>
        <p:spPr>
          <a:xfrm flipH="1">
            <a:off x="5079927" y="3211145"/>
            <a:ext cx="5862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48496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0.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977" y="1964120"/>
            <a:ext cx="3111500" cy="18542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Dynamic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Dynamic networking defers IP selection to the IaaS</a:t>
            </a:r>
            <a:endParaRPr lang="en" dirty="0" smtClean="0"/>
          </a:p>
        </p:txBody>
      </p:sp>
      <p:sp>
        <p:nvSpPr>
          <p:cNvPr id="6" name="CuadroTexto 5"/>
          <p:cNvSpPr txBox="1"/>
          <p:nvPr/>
        </p:nvSpPr>
        <p:spPr>
          <a:xfrm>
            <a:off x="4620380" y="221405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620165" y="2496217"/>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017080" y="2367945"/>
            <a:ext cx="603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926967" y="2650106"/>
            <a:ext cx="16931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4613516" y="2794122"/>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3" name="CuadroTexto 12"/>
          <p:cNvSpPr txBox="1"/>
          <p:nvPr/>
        </p:nvSpPr>
        <p:spPr>
          <a:xfrm>
            <a:off x="4620380" y="3188016"/>
            <a:ext cx="2100655" cy="307777"/>
          </a:xfrm>
          <a:prstGeom prst="rect">
            <a:avLst/>
          </a:prstGeom>
          <a:noFill/>
        </p:spPr>
        <p:txBody>
          <a:bodyPr wrap="none" rtlCol="0">
            <a:spAutoFit/>
          </a:bodyPr>
          <a:lstStyle/>
          <a:p>
            <a:r>
              <a:rPr lang="en" dirty="0">
                <a:solidFill>
                  <a:schemeClr val="bg1"/>
                </a:solidFill>
              </a:rPr>
              <a:t>Specific IaaS Properties</a:t>
            </a:r>
          </a:p>
        </p:txBody>
      </p:sp>
      <p:cxnSp>
        <p:nvCxnSpPr>
          <p:cNvPr id="14" name="Conector recto de flecha 13"/>
          <p:cNvCxnSpPr>
            <a:stCxn id="12" idx="1"/>
          </p:cNvCxnSpPr>
          <p:nvPr/>
        </p:nvCxnSpPr>
        <p:spPr>
          <a:xfrm flipH="1">
            <a:off x="2926967" y="2948011"/>
            <a:ext cx="16865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a:stCxn id="13" idx="1"/>
          </p:cNvCxnSpPr>
          <p:nvPr/>
        </p:nvCxnSpPr>
        <p:spPr>
          <a:xfrm flipH="1">
            <a:off x="4098838" y="3341905"/>
            <a:ext cx="52154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0312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29.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700" y="2391151"/>
            <a:ext cx="2540000" cy="927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VIP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VIP networking enables the association of </a:t>
            </a:r>
            <a:r>
              <a:rPr lang="en" dirty="0" smtClean="0"/>
              <a:t>a virtual </a:t>
            </a:r>
            <a:r>
              <a:rPr lang="en" dirty="0"/>
              <a:t>IP address that is not backed by any particular </a:t>
            </a:r>
            <a:r>
              <a:rPr lang="en" dirty="0" smtClean="0"/>
              <a:t>NIC </a:t>
            </a:r>
          </a:p>
        </p:txBody>
      </p:sp>
      <p:sp>
        <p:nvSpPr>
          <p:cNvPr id="6" name="CuadroTexto 5"/>
          <p:cNvSpPr txBox="1"/>
          <p:nvPr/>
        </p:nvSpPr>
        <p:spPr>
          <a:xfrm>
            <a:off x="4783666" y="2546559"/>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865918" y="295051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298782" y="2700448"/>
            <a:ext cx="484884" cy="84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3161326" y="3025187"/>
            <a:ext cx="1704592" cy="79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98992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IP reservation types</a:t>
            </a:r>
            <a:endParaRPr lang="en" dirty="0">
              <a:solidFill>
                <a:srgbClr val="138A7E"/>
              </a:solidFill>
            </a:endParaRPr>
          </a:p>
        </p:txBody>
      </p:sp>
      <p:sp>
        <p:nvSpPr>
          <p:cNvPr id="3" name="Marcador de texto 2"/>
          <p:cNvSpPr>
            <a:spLocks noGrp="1"/>
          </p:cNvSpPr>
          <p:nvPr>
            <p:ph type="body" idx="1"/>
          </p:nvPr>
        </p:nvSpPr>
        <p:spPr>
          <a:xfrm>
            <a:off x="163518" y="2341113"/>
            <a:ext cx="8742701" cy="2185766"/>
          </a:xfrm>
        </p:spPr>
        <p:txBody>
          <a:bodyPr/>
          <a:lstStyle/>
          <a:p>
            <a:pPr marL="179388" indent="-179388"/>
            <a:r>
              <a:rPr lang="en" dirty="0" smtClean="0">
                <a:solidFill>
                  <a:srgbClr val="138A7E"/>
                </a:solidFill>
              </a:rPr>
              <a:t>Static</a:t>
            </a:r>
            <a:r>
              <a:rPr lang="en" dirty="0"/>
              <a:t>: IP is explicitly requested by the user in the deployment </a:t>
            </a:r>
            <a:r>
              <a:rPr lang="en" dirty="0" smtClean="0"/>
              <a:t>manifest</a:t>
            </a:r>
          </a:p>
          <a:p>
            <a:pPr marL="179388" indent="-179388"/>
            <a:r>
              <a:rPr lang="en" dirty="0">
                <a:solidFill>
                  <a:srgbClr val="138A7E"/>
                </a:solidFill>
              </a:rPr>
              <a:t>A</a:t>
            </a:r>
            <a:r>
              <a:rPr lang="en" dirty="0" smtClean="0">
                <a:solidFill>
                  <a:srgbClr val="138A7E"/>
                </a:solidFill>
              </a:rPr>
              <a:t>utomatic</a:t>
            </a:r>
            <a:r>
              <a:rPr lang="en" dirty="0"/>
              <a:t>: IP is selected automatically based on the network type</a:t>
            </a:r>
            <a:endParaRPr lang="en" dirty="0" smtClean="0"/>
          </a:p>
        </p:txBody>
      </p:sp>
      <p:graphicFrame>
        <p:nvGraphicFramePr>
          <p:cNvPr id="4" name="Tabla 3"/>
          <p:cNvGraphicFramePr>
            <a:graphicFrameLocks noGrp="1"/>
          </p:cNvGraphicFramePr>
          <p:nvPr>
            <p:extLst>
              <p:ext uri="{D42A27DB-BD31-4B8C-83A1-F6EECF244321}">
                <p14:modId xmlns:p14="http://schemas.microsoft.com/office/powerpoint/2010/main" val="1371252725"/>
              </p:ext>
            </p:extLst>
          </p:nvPr>
        </p:nvGraphicFramePr>
        <p:xfrm>
          <a:off x="1024706" y="1049938"/>
          <a:ext cx="6159134" cy="1046479"/>
        </p:xfrm>
        <a:graphic>
          <a:graphicData uri="http://schemas.openxmlformats.org/drawingml/2006/table">
            <a:tbl>
              <a:tblPr firstRow="1" bandRow="1">
                <a:tableStyleId>{5C22544A-7EE6-4342-B048-85BDC9FD1C3A}</a:tableStyleId>
              </a:tblPr>
              <a:tblGrid>
                <a:gridCol w="2267433"/>
                <a:gridCol w="1122816"/>
                <a:gridCol w="1406245"/>
                <a:gridCol w="1362640"/>
              </a:tblGrid>
              <a:tr h="0">
                <a:tc>
                  <a:txBody>
                    <a:bodyPr/>
                    <a:lstStyle/>
                    <a:p>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Static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c>
                  <a:txBody>
                    <a:bodyPr/>
                    <a:lstStyle/>
                    <a:p>
                      <a:pPr algn="ctr"/>
                      <a:r>
                        <a:rPr lang="en" dirty="0" smtClean="0"/>
                        <a:t>Supported</a:t>
                      </a:r>
                      <a:endParaRPr lang="en" dirty="0"/>
                    </a:p>
                  </a:txBody>
                  <a:tcPr/>
                </a:tc>
              </a:tr>
              <a:tr h="370840">
                <a:tc>
                  <a:txBody>
                    <a:bodyPr/>
                    <a:lstStyle/>
                    <a:p>
                      <a:r>
                        <a:rPr lang="en" dirty="0" smtClean="0"/>
                        <a:t>Automatic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5879057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Multi-networks</a:t>
            </a:r>
            <a:endParaRPr lang="en" dirty="0">
              <a:solidFill>
                <a:srgbClr val="138A7E"/>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82811973"/>
              </p:ext>
            </p:extLst>
          </p:nvPr>
        </p:nvGraphicFramePr>
        <p:xfrm>
          <a:off x="724924" y="1654975"/>
          <a:ext cx="7592634" cy="1788159"/>
        </p:xfrm>
        <a:graphic>
          <a:graphicData uri="http://schemas.openxmlformats.org/drawingml/2006/table">
            <a:tbl>
              <a:tblPr firstRow="1" bandRow="1">
                <a:tableStyleId>{5C22544A-7EE6-4342-B048-85BDC9FD1C3A}</a:tableStyleId>
              </a:tblPr>
              <a:tblGrid>
                <a:gridCol w="1128267"/>
                <a:gridCol w="2185676"/>
                <a:gridCol w="2049411"/>
                <a:gridCol w="2229280"/>
              </a:tblGrid>
              <a:tr h="0">
                <a:tc>
                  <a:txBody>
                    <a:bodyPr/>
                    <a:lstStyle/>
                    <a:p>
                      <a:r>
                        <a:rPr lang="en" dirty="0" smtClean="0"/>
                        <a:t>IaaS</a:t>
                      </a:r>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AWS</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a:t>
                      </a:r>
                      <a:r>
                        <a:rPr lang="en" baseline="0" dirty="0" smtClean="0"/>
                        <a:t>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OpenStack</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vSphere</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r h="370840">
                <a:tc>
                  <a:txBody>
                    <a:bodyPr/>
                    <a:lstStyle/>
                    <a:p>
                      <a:r>
                        <a:rPr lang="en" dirty="0" smtClean="0"/>
                        <a:t>vCloud</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98967900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Resource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VM specifications</a:t>
            </a:r>
          </a:p>
        </p:txBody>
      </p:sp>
      <p:sp>
        <p:nvSpPr>
          <p:cNvPr id="6" name="CuadroTexto 5"/>
          <p:cNvSpPr txBox="1"/>
          <p:nvPr/>
        </p:nvSpPr>
        <p:spPr>
          <a:xfrm>
            <a:off x="6039269" y="1998332"/>
            <a:ext cx="1861244" cy="307777"/>
          </a:xfrm>
          <a:prstGeom prst="rect">
            <a:avLst/>
          </a:prstGeom>
          <a:noFill/>
        </p:spPr>
        <p:txBody>
          <a:bodyPr wrap="none" rtlCol="0">
            <a:spAutoFit/>
          </a:bodyPr>
          <a:lstStyle/>
          <a:p>
            <a:r>
              <a:rPr lang="en" dirty="0" smtClean="0">
                <a:solidFill>
                  <a:schemeClr val="bg1"/>
                </a:solidFill>
              </a:rPr>
              <a:t>Resource Pool name</a:t>
            </a:r>
            <a:endParaRPr lang="en" dirty="0">
              <a:solidFill>
                <a:schemeClr val="bg1"/>
              </a:solidFill>
            </a:endParaRPr>
          </a:p>
        </p:txBody>
      </p:sp>
      <p:sp>
        <p:nvSpPr>
          <p:cNvPr id="7" name="CuadroTexto 6"/>
          <p:cNvSpPr txBox="1"/>
          <p:nvPr/>
        </p:nvSpPr>
        <p:spPr>
          <a:xfrm>
            <a:off x="6010005" y="2691550"/>
            <a:ext cx="2469722" cy="307777"/>
          </a:xfrm>
          <a:prstGeom prst="rect">
            <a:avLst/>
          </a:prstGeom>
          <a:noFill/>
        </p:spPr>
        <p:txBody>
          <a:bodyPr wrap="none" rtlCol="0">
            <a:spAutoFit/>
          </a:bodyPr>
          <a:lstStyle/>
          <a:p>
            <a:r>
              <a:rPr lang="en" dirty="0" smtClean="0">
                <a:solidFill>
                  <a:schemeClr val="bg1"/>
                </a:solidFill>
              </a:rPr>
              <a:t>Stemcell (name and version)</a:t>
            </a:r>
            <a:endParaRPr lang="en" dirty="0">
              <a:solidFill>
                <a:schemeClr val="bg1"/>
              </a:solidFill>
            </a:endParaRPr>
          </a:p>
        </p:txBody>
      </p:sp>
      <p:sp>
        <p:nvSpPr>
          <p:cNvPr id="10" name="CuadroTexto 9"/>
          <p:cNvSpPr txBox="1"/>
          <p:nvPr/>
        </p:nvSpPr>
        <p:spPr>
          <a:xfrm>
            <a:off x="6048657" y="3404656"/>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pic>
        <p:nvPicPr>
          <p:cNvPr id="4" name="Imagen 3" descr="Screen Shot 2016-01-08 at 15.1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35" y="1747537"/>
            <a:ext cx="5232400" cy="2273300"/>
          </a:xfrm>
          <a:prstGeom prst="rect">
            <a:avLst/>
          </a:prstGeom>
        </p:spPr>
      </p:pic>
      <p:cxnSp>
        <p:nvCxnSpPr>
          <p:cNvPr id="9" name="Conector recto de flecha 8"/>
          <p:cNvCxnSpPr>
            <a:stCxn id="6" idx="1"/>
          </p:cNvCxnSpPr>
          <p:nvPr/>
        </p:nvCxnSpPr>
        <p:spPr>
          <a:xfrm flipH="1">
            <a:off x="3069905" y="2152221"/>
            <a:ext cx="2969364" cy="45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5596871" y="2845439"/>
            <a:ext cx="4131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a:off x="4459392" y="3558545"/>
            <a:ext cx="15892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6048657" y="2236559"/>
            <a:ext cx="1382072" cy="307777"/>
          </a:xfrm>
          <a:prstGeom prst="rect">
            <a:avLst/>
          </a:prstGeom>
          <a:noFill/>
        </p:spPr>
        <p:txBody>
          <a:bodyPr wrap="none" rtlCol="0">
            <a:spAutoFit/>
          </a:bodyPr>
          <a:lstStyle/>
          <a:p>
            <a:r>
              <a:rPr lang="en" dirty="0" smtClean="0">
                <a:solidFill>
                  <a:schemeClr val="bg1"/>
                </a:solidFill>
              </a:rPr>
              <a:t>Network to use</a:t>
            </a:r>
            <a:endParaRPr lang="en" dirty="0">
              <a:solidFill>
                <a:schemeClr val="bg1"/>
              </a:solidFill>
            </a:endParaRPr>
          </a:p>
        </p:txBody>
      </p:sp>
      <p:cxnSp>
        <p:nvCxnSpPr>
          <p:cNvPr id="17" name="Conector recto de flecha 16"/>
          <p:cNvCxnSpPr>
            <a:stCxn id="15" idx="1"/>
          </p:cNvCxnSpPr>
          <p:nvPr/>
        </p:nvCxnSpPr>
        <p:spPr>
          <a:xfrm flipH="1">
            <a:off x="2933647" y="2390448"/>
            <a:ext cx="31150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4156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Disk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disk specifications</a:t>
            </a:r>
          </a:p>
        </p:txBody>
      </p:sp>
      <p:sp>
        <p:nvSpPr>
          <p:cNvPr id="6" name="CuadroTexto 5"/>
          <p:cNvSpPr txBox="1"/>
          <p:nvPr/>
        </p:nvSpPr>
        <p:spPr>
          <a:xfrm>
            <a:off x="4785022" y="2338127"/>
            <a:ext cx="1441946" cy="307777"/>
          </a:xfrm>
          <a:prstGeom prst="rect">
            <a:avLst/>
          </a:prstGeom>
          <a:noFill/>
        </p:spPr>
        <p:txBody>
          <a:bodyPr wrap="none" rtlCol="0">
            <a:spAutoFit/>
          </a:bodyPr>
          <a:lstStyle/>
          <a:p>
            <a:r>
              <a:rPr lang="en" dirty="0" smtClean="0">
                <a:solidFill>
                  <a:schemeClr val="bg1"/>
                </a:solidFill>
              </a:rPr>
              <a:t>Disk Pool name</a:t>
            </a:r>
            <a:endParaRPr lang="en" dirty="0">
              <a:solidFill>
                <a:schemeClr val="bg1"/>
              </a:solidFill>
            </a:endParaRPr>
          </a:p>
        </p:txBody>
      </p:sp>
      <p:sp>
        <p:nvSpPr>
          <p:cNvPr id="7" name="CuadroTexto 6"/>
          <p:cNvSpPr txBox="1"/>
          <p:nvPr/>
        </p:nvSpPr>
        <p:spPr>
          <a:xfrm>
            <a:off x="4787098" y="2707952"/>
            <a:ext cx="1321759" cy="307777"/>
          </a:xfrm>
          <a:prstGeom prst="rect">
            <a:avLst/>
          </a:prstGeom>
          <a:noFill/>
        </p:spPr>
        <p:txBody>
          <a:bodyPr wrap="none" rtlCol="0">
            <a:spAutoFit/>
          </a:bodyPr>
          <a:lstStyle/>
          <a:p>
            <a:r>
              <a:rPr lang="en" dirty="0" smtClean="0">
                <a:solidFill>
                  <a:schemeClr val="bg1"/>
                </a:solidFill>
              </a:rPr>
              <a:t>Disk size (Mb)</a:t>
            </a:r>
            <a:endParaRPr lang="en" dirty="0">
              <a:solidFill>
                <a:schemeClr val="bg1"/>
              </a:solidFill>
            </a:endParaRPr>
          </a:p>
        </p:txBody>
      </p:sp>
      <p:pic>
        <p:nvPicPr>
          <p:cNvPr id="5" name="Imagen 4" descr="Screen Shot 2016-01-08 at 15.0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35" y="2225398"/>
            <a:ext cx="2387600" cy="1270000"/>
          </a:xfrm>
          <a:prstGeom prst="rect">
            <a:avLst/>
          </a:prstGeom>
        </p:spPr>
      </p:pic>
      <p:sp>
        <p:nvSpPr>
          <p:cNvPr id="10" name="CuadroTexto 9"/>
          <p:cNvSpPr txBox="1"/>
          <p:nvPr/>
        </p:nvSpPr>
        <p:spPr>
          <a:xfrm>
            <a:off x="4787098" y="3133111"/>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cxnSp>
        <p:nvCxnSpPr>
          <p:cNvPr id="9" name="Conector recto de flecha 8"/>
          <p:cNvCxnSpPr>
            <a:stCxn id="6" idx="1"/>
          </p:cNvCxnSpPr>
          <p:nvPr/>
        </p:nvCxnSpPr>
        <p:spPr>
          <a:xfrm flipH="1">
            <a:off x="3902603" y="2492016"/>
            <a:ext cx="882419"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733635" y="2861841"/>
            <a:ext cx="10534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4077021" y="3245940"/>
            <a:ext cx="710077" cy="41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06922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creen Shot 2016-01-08 at 17.29.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5" y="1853267"/>
            <a:ext cx="3238543" cy="2725394"/>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a:t>A job is a composition of configuration and installed software on a </a:t>
            </a:r>
            <a:r>
              <a:rPr lang="en" dirty="0" smtClean="0"/>
              <a:t>particular VM</a:t>
            </a:r>
          </a:p>
        </p:txBody>
      </p:sp>
      <p:sp>
        <p:nvSpPr>
          <p:cNvPr id="6" name="CuadroTexto 5"/>
          <p:cNvSpPr txBox="1"/>
          <p:nvPr/>
        </p:nvSpPr>
        <p:spPr>
          <a:xfrm>
            <a:off x="4781201" y="1928042"/>
            <a:ext cx="1541883" cy="307777"/>
          </a:xfrm>
          <a:prstGeom prst="rect">
            <a:avLst/>
          </a:prstGeom>
          <a:noFill/>
        </p:spPr>
        <p:txBody>
          <a:bodyPr wrap="none" rtlCol="0">
            <a:spAutoFit/>
          </a:bodyPr>
          <a:lstStyle/>
          <a:p>
            <a:r>
              <a:rPr lang="en" dirty="0" smtClean="0">
                <a:solidFill>
                  <a:schemeClr val="bg1"/>
                </a:solidFill>
              </a:rPr>
              <a:t>Name of the jobs</a:t>
            </a:r>
            <a:endParaRPr lang="en" dirty="0">
              <a:solidFill>
                <a:schemeClr val="bg1"/>
              </a:solidFill>
            </a:endParaRPr>
          </a:p>
        </p:txBody>
      </p:sp>
      <p:sp>
        <p:nvSpPr>
          <p:cNvPr id="7" name="CuadroTexto 6"/>
          <p:cNvSpPr txBox="1"/>
          <p:nvPr/>
        </p:nvSpPr>
        <p:spPr>
          <a:xfrm>
            <a:off x="4798605" y="2414636"/>
            <a:ext cx="3737872" cy="307777"/>
          </a:xfrm>
          <a:prstGeom prst="rect">
            <a:avLst/>
          </a:prstGeom>
          <a:noFill/>
        </p:spPr>
        <p:txBody>
          <a:bodyPr wrap="none" rtlCol="0">
            <a:spAutoFit/>
          </a:bodyPr>
          <a:lstStyle/>
          <a:p>
            <a:r>
              <a:rPr lang="en" dirty="0" smtClean="0">
                <a:solidFill>
                  <a:schemeClr val="bg1"/>
                </a:solidFill>
              </a:rPr>
              <a:t>Release to be deployed and </a:t>
            </a:r>
            <a:r>
              <a:rPr lang="es-ES_tradnl" dirty="0" err="1" smtClean="0">
                <a:solidFill>
                  <a:schemeClr val="bg1"/>
                </a:solidFill>
              </a:rPr>
              <a:t>release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10" name="CuadroTexto 9"/>
          <p:cNvSpPr txBox="1"/>
          <p:nvPr/>
        </p:nvSpPr>
        <p:spPr>
          <a:xfrm>
            <a:off x="4814341" y="2619452"/>
            <a:ext cx="2320079" cy="307777"/>
          </a:xfrm>
          <a:prstGeom prst="rect">
            <a:avLst/>
          </a:prstGeom>
          <a:noFill/>
        </p:spPr>
        <p:txBody>
          <a:bodyPr wrap="none" rtlCol="0">
            <a:spAutoFit/>
          </a:bodyPr>
          <a:lstStyle/>
          <a:p>
            <a:r>
              <a:rPr lang="en" dirty="0" smtClean="0">
                <a:solidFill>
                  <a:schemeClr val="bg1"/>
                </a:solidFill>
              </a:rPr>
              <a:t>Persistent disk or disk pool</a:t>
            </a:r>
            <a:endParaRPr lang="en" dirty="0">
              <a:solidFill>
                <a:schemeClr val="bg1"/>
              </a:solidFill>
            </a:endParaRPr>
          </a:p>
        </p:txBody>
      </p:sp>
      <p:sp>
        <p:nvSpPr>
          <p:cNvPr id="12" name="CuadroTexto 11"/>
          <p:cNvSpPr txBox="1"/>
          <p:nvPr/>
        </p:nvSpPr>
        <p:spPr>
          <a:xfrm>
            <a:off x="4803002" y="2161369"/>
            <a:ext cx="2899101" cy="307777"/>
          </a:xfrm>
          <a:prstGeom prst="rect">
            <a:avLst/>
          </a:prstGeom>
          <a:noFill/>
        </p:spPr>
        <p:txBody>
          <a:bodyPr wrap="none" rtlCol="0">
            <a:spAutoFit/>
          </a:bodyPr>
          <a:lstStyle/>
          <a:p>
            <a:r>
              <a:rPr lang="en" dirty="0" smtClean="0">
                <a:solidFill>
                  <a:schemeClr val="bg1"/>
                </a:solidFill>
              </a:rPr>
              <a:t># of instances of this particular job</a:t>
            </a:r>
            <a:endParaRPr lang="en" dirty="0">
              <a:solidFill>
                <a:schemeClr val="bg1"/>
              </a:solidFill>
            </a:endParaRPr>
          </a:p>
        </p:txBody>
      </p:sp>
      <p:cxnSp>
        <p:nvCxnSpPr>
          <p:cNvPr id="9" name="Conector recto de flecha 8"/>
          <p:cNvCxnSpPr>
            <a:stCxn id="6" idx="1"/>
          </p:cNvCxnSpPr>
          <p:nvPr/>
        </p:nvCxnSpPr>
        <p:spPr>
          <a:xfrm flipH="1">
            <a:off x="2163873" y="2081931"/>
            <a:ext cx="26173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2599918" y="2722413"/>
            <a:ext cx="2214423" cy="50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338291" y="2568525"/>
            <a:ext cx="2460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flipV="1">
            <a:off x="1662422" y="2235819"/>
            <a:ext cx="3140580" cy="7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30699" y="3088003"/>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17" name="CuadroTexto 16"/>
          <p:cNvSpPr txBox="1"/>
          <p:nvPr/>
        </p:nvSpPr>
        <p:spPr>
          <a:xfrm>
            <a:off x="4814341" y="2859064"/>
            <a:ext cx="1342360" cy="307777"/>
          </a:xfrm>
          <a:prstGeom prst="rect">
            <a:avLst/>
          </a:prstGeom>
          <a:noFill/>
        </p:spPr>
        <p:txBody>
          <a:bodyPr wrap="none" rtlCol="0">
            <a:spAutoFit/>
          </a:bodyPr>
          <a:lstStyle/>
          <a:p>
            <a:r>
              <a:rPr lang="en" dirty="0" smtClean="0">
                <a:solidFill>
                  <a:schemeClr val="bg1"/>
                </a:solidFill>
              </a:rPr>
              <a:t>Resource pool</a:t>
            </a:r>
            <a:endParaRPr lang="en" dirty="0">
              <a:solidFill>
                <a:schemeClr val="bg1"/>
              </a:solidFill>
            </a:endParaRPr>
          </a:p>
        </p:txBody>
      </p:sp>
      <p:cxnSp>
        <p:nvCxnSpPr>
          <p:cNvPr id="21" name="Conector recto de flecha 20"/>
          <p:cNvCxnSpPr>
            <a:stCxn id="17" idx="1"/>
          </p:cNvCxnSpPr>
          <p:nvPr/>
        </p:nvCxnSpPr>
        <p:spPr>
          <a:xfrm flipH="1" flipV="1">
            <a:off x="2899699" y="2874813"/>
            <a:ext cx="1914642" cy="138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a:stCxn id="15" idx="1"/>
          </p:cNvCxnSpPr>
          <p:nvPr/>
        </p:nvCxnSpPr>
        <p:spPr>
          <a:xfrm flipH="1" flipV="1">
            <a:off x="2120269" y="3088003"/>
            <a:ext cx="2710430"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28250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8 at 19.3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960378"/>
            <a:ext cx="2844169" cy="2508998"/>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 networks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Depending on the job’s network, additional properties might be configured</a:t>
            </a:r>
          </a:p>
        </p:txBody>
      </p:sp>
      <p:sp>
        <p:nvSpPr>
          <p:cNvPr id="6" name="CuadroTexto 5"/>
          <p:cNvSpPr txBox="1"/>
          <p:nvPr/>
        </p:nvSpPr>
        <p:spPr>
          <a:xfrm>
            <a:off x="3337854" y="3606884"/>
            <a:ext cx="5593198" cy="307777"/>
          </a:xfrm>
          <a:prstGeom prst="rect">
            <a:avLst/>
          </a:prstGeom>
          <a:noFill/>
        </p:spPr>
        <p:txBody>
          <a:bodyPr wrap="none" rtlCol="0">
            <a:spAutoFit/>
          </a:bodyPr>
          <a:lstStyle/>
          <a:p>
            <a:r>
              <a:rPr lang="en" dirty="0" smtClean="0">
                <a:solidFill>
                  <a:schemeClr val="bg1"/>
                </a:solidFill>
              </a:rPr>
              <a:t>Manual networks allows to specify the desired private IP address(es)</a:t>
            </a:r>
            <a:endParaRPr lang="en" dirty="0">
              <a:solidFill>
                <a:schemeClr val="bg1"/>
              </a:solidFill>
            </a:endParaRPr>
          </a:p>
        </p:txBody>
      </p:sp>
      <p:sp>
        <p:nvSpPr>
          <p:cNvPr id="7" name="CuadroTexto 6"/>
          <p:cNvSpPr txBox="1"/>
          <p:nvPr/>
        </p:nvSpPr>
        <p:spPr>
          <a:xfrm>
            <a:off x="3337854" y="4088028"/>
            <a:ext cx="4707902" cy="307777"/>
          </a:xfrm>
          <a:prstGeom prst="rect">
            <a:avLst/>
          </a:prstGeom>
          <a:noFill/>
        </p:spPr>
        <p:txBody>
          <a:bodyPr wrap="none" rtlCol="0">
            <a:spAutoFit/>
          </a:bodyPr>
          <a:lstStyle/>
          <a:p>
            <a:r>
              <a:rPr lang="en" dirty="0" smtClean="0">
                <a:solidFill>
                  <a:schemeClr val="bg1"/>
                </a:solidFill>
              </a:rPr>
              <a:t>VIP networks require to specify the public IP address(es)</a:t>
            </a:r>
            <a:endParaRPr lang="en" dirty="0">
              <a:solidFill>
                <a:schemeClr val="bg1"/>
              </a:solidFill>
            </a:endParaRPr>
          </a:p>
        </p:txBody>
      </p:sp>
      <p:cxnSp>
        <p:nvCxnSpPr>
          <p:cNvPr id="9" name="Conector recto de flecha 8"/>
          <p:cNvCxnSpPr>
            <a:stCxn id="6" idx="1"/>
          </p:cNvCxnSpPr>
          <p:nvPr/>
        </p:nvCxnSpPr>
        <p:spPr>
          <a:xfrm flipH="1">
            <a:off x="1831390" y="3760773"/>
            <a:ext cx="15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1967653" y="4241917"/>
            <a:ext cx="13702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21168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3799042" y="1291837"/>
            <a:ext cx="2539415" cy="2196668"/>
          </a:xfrm>
          <a:prstGeom prst="rect">
            <a:avLst/>
          </a:prstGeom>
          <a:pattFill prst="pct20">
            <a:fgClr>
              <a:prstClr val="black"/>
            </a:fgClr>
            <a:bgClr>
              <a:schemeClr val="accent1">
                <a:lumMod val="20000"/>
                <a:lumOff val="80000"/>
              </a:schemeClr>
            </a:bgClr>
          </a:patt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22" name="Rectángulo 21"/>
          <p:cNvSpPr/>
          <p:nvPr/>
        </p:nvSpPr>
        <p:spPr>
          <a:xfrm>
            <a:off x="4022516" y="1433557"/>
            <a:ext cx="1980906" cy="1482615"/>
          </a:xfrm>
          <a:prstGeom prst="rect">
            <a:avLst/>
          </a:prstGeom>
          <a:pattFill prst="diagBrick">
            <a:fgClr>
              <a:prstClr val="black"/>
            </a:fgClr>
            <a:bgClr>
              <a:schemeClr val="accent1">
                <a:lumMod val="40000"/>
                <a:lumOff val="60000"/>
              </a:schemeClr>
            </a:bgClr>
          </a:patt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dirty="0"/>
          </a:p>
        </p:txBody>
      </p:sp>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8" name="Rectángulo 7"/>
          <p:cNvSpPr/>
          <p:nvPr/>
        </p:nvSpPr>
        <p:spPr>
          <a:xfrm>
            <a:off x="4169678" y="1575277"/>
            <a:ext cx="1635169"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rgbClr val="138A7E"/>
                </a:solidFill>
              </a:rPr>
              <a:t>Job</a:t>
            </a:r>
          </a:p>
          <a:p>
            <a:pPr algn="ctr"/>
            <a:r>
              <a:rPr lang="en" dirty="0" smtClean="0">
                <a:solidFill>
                  <a:srgbClr val="138A7E"/>
                </a:solidFill>
              </a:rPr>
              <a:t>redis-servers</a:t>
            </a:r>
          </a:p>
          <a:p>
            <a:pPr algn="ctr"/>
            <a:r>
              <a:rPr lang="en" dirty="0" smtClean="0">
                <a:solidFill>
                  <a:srgbClr val="138A7E"/>
                </a:solidFill>
              </a:rPr>
              <a:t>Instance 1</a:t>
            </a:r>
            <a:endParaRPr lang="en" dirty="0">
              <a:solidFill>
                <a:srgbClr val="138A7E"/>
              </a:solidFill>
            </a:endParaRPr>
          </a:p>
        </p:txBody>
      </p:sp>
      <p:pic>
        <p:nvPicPr>
          <p:cNvPr id="21" name="Imagen 20" descr="Screen Shot 2016-01-09 at 17.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921376"/>
            <a:ext cx="2928605" cy="3557712"/>
          </a:xfrm>
          <a:prstGeom prst="rect">
            <a:avLst/>
          </a:prstGeom>
        </p:spPr>
      </p:pic>
      <p:sp>
        <p:nvSpPr>
          <p:cNvPr id="23" name="CuadroTexto 22"/>
          <p:cNvSpPr txBox="1"/>
          <p:nvPr/>
        </p:nvSpPr>
        <p:spPr>
          <a:xfrm>
            <a:off x="4022516" y="2545517"/>
            <a:ext cx="1980906" cy="307777"/>
          </a:xfrm>
          <a:prstGeom prst="rect">
            <a:avLst/>
          </a:prstGeom>
          <a:noFill/>
        </p:spPr>
        <p:txBody>
          <a:bodyPr wrap="none" rtlCol="0">
            <a:spAutoFit/>
          </a:bodyPr>
          <a:lstStyle/>
          <a:p>
            <a:r>
              <a:rPr lang="en" dirty="0" smtClean="0">
                <a:solidFill>
                  <a:schemeClr val="accent1"/>
                </a:solidFill>
              </a:rPr>
              <a:t>Ubuntu Trusty (23173)</a:t>
            </a:r>
            <a:endParaRPr lang="en" dirty="0">
              <a:solidFill>
                <a:schemeClr val="accent1"/>
              </a:solidFill>
            </a:endParaRPr>
          </a:p>
        </p:txBody>
      </p:sp>
      <p:sp>
        <p:nvSpPr>
          <p:cNvPr id="25" name="CuadroTexto 24"/>
          <p:cNvSpPr txBox="1"/>
          <p:nvPr/>
        </p:nvSpPr>
        <p:spPr>
          <a:xfrm>
            <a:off x="3799042" y="2916172"/>
            <a:ext cx="2539415" cy="523220"/>
          </a:xfrm>
          <a:prstGeom prst="rect">
            <a:avLst/>
          </a:prstGeom>
          <a:noFill/>
        </p:spPr>
        <p:txBody>
          <a:bodyPr wrap="none" rtlCol="0">
            <a:spAutoFit/>
          </a:bodyPr>
          <a:lstStyle/>
          <a:p>
            <a:pPr algn="ctr"/>
            <a:r>
              <a:rPr lang="en" dirty="0" smtClean="0">
                <a:solidFill>
                  <a:srgbClr val="138A7E"/>
                </a:solidFill>
              </a:rPr>
              <a:t>m1.medium VM at us-east-1a</a:t>
            </a:r>
          </a:p>
          <a:p>
            <a:pPr algn="ctr"/>
            <a:r>
              <a:rPr lang="en" dirty="0">
                <a:solidFill>
                  <a:srgbClr val="138A7E"/>
                </a:solidFill>
              </a:rPr>
              <a:t>w</a:t>
            </a:r>
            <a:r>
              <a:rPr lang="en" dirty="0" smtClean="0">
                <a:solidFill>
                  <a:srgbClr val="138A7E"/>
                </a:solidFill>
              </a:rPr>
              <a:t>ith IP address 10.10.0.20</a:t>
            </a:r>
          </a:p>
        </p:txBody>
      </p:sp>
      <p:sp>
        <p:nvSpPr>
          <p:cNvPr id="26" name="Disco magnético 25"/>
          <p:cNvSpPr/>
          <p:nvPr/>
        </p:nvSpPr>
        <p:spPr>
          <a:xfrm>
            <a:off x="6851357" y="1850352"/>
            <a:ext cx="893892" cy="107380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2Mb</a:t>
            </a:r>
          </a:p>
          <a:p>
            <a:pPr algn="ctr"/>
            <a:r>
              <a:rPr lang="en" sz="1200" dirty="0" smtClean="0">
                <a:solidFill>
                  <a:srgbClr val="138A7E"/>
                </a:solidFill>
              </a:rPr>
              <a:t>SSD Disk</a:t>
            </a:r>
            <a:endParaRPr lang="en" sz="1200" dirty="0">
              <a:solidFill>
                <a:srgbClr val="138A7E"/>
              </a:solidFill>
            </a:endParaRPr>
          </a:p>
        </p:txBody>
      </p:sp>
      <p:cxnSp>
        <p:nvCxnSpPr>
          <p:cNvPr id="28" name="Conector recto 27"/>
          <p:cNvCxnSpPr>
            <a:stCxn id="24" idx="3"/>
            <a:endCxn id="26" idx="2"/>
          </p:cNvCxnSpPr>
          <p:nvPr/>
        </p:nvCxnSpPr>
        <p:spPr>
          <a:xfrm flipV="1">
            <a:off x="6338457" y="2387255"/>
            <a:ext cx="512900" cy="291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3036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Introductions</a:t>
            </a:r>
            <a:endParaRPr lang="es-ES" dirty="0">
              <a:solidFill>
                <a:srgbClr val="138A7E"/>
              </a:solidFill>
            </a:endParaRPr>
          </a:p>
        </p:txBody>
      </p:sp>
      <p:sp>
        <p:nvSpPr>
          <p:cNvPr id="4" name="Rectángulo 3"/>
          <p:cNvSpPr/>
          <p:nvPr/>
        </p:nvSpPr>
        <p:spPr>
          <a:xfrm>
            <a:off x="5156145" y="2415314"/>
            <a:ext cx="184666" cy="307777"/>
          </a:xfrm>
          <a:prstGeom prst="rect">
            <a:avLst/>
          </a:prstGeom>
        </p:spPr>
        <p:txBody>
          <a:bodyPr wrap="none">
            <a:spAutoFit/>
          </a:bodyPr>
          <a:lstStyle/>
          <a:p>
            <a:r>
              <a:rPr lang="es-ES" dirty="0"/>
              <a:t> </a:t>
            </a:r>
          </a:p>
        </p:txBody>
      </p:sp>
      <p:sp>
        <p:nvSpPr>
          <p:cNvPr id="7" name="Shape 84"/>
          <p:cNvSpPr/>
          <p:nvPr/>
        </p:nvSpPr>
        <p:spPr>
          <a:xfrm>
            <a:off x="67759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8" name="Shape 85"/>
          <p:cNvSpPr txBox="1"/>
          <p:nvPr/>
        </p:nvSpPr>
        <p:spPr>
          <a:xfrm>
            <a:off x="945346"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a:solidFill>
                  <a:schemeClr val="lt1"/>
                </a:solidFill>
                <a:latin typeface="Arial"/>
                <a:ea typeface="Arial"/>
                <a:cs typeface="Arial"/>
                <a:sym typeface="Arial"/>
                <a:rtl val="0"/>
              </a:rPr>
              <a:t>What is your name?</a:t>
            </a:r>
          </a:p>
        </p:txBody>
      </p:sp>
      <p:sp>
        <p:nvSpPr>
          <p:cNvPr id="9" name="Shape 86"/>
          <p:cNvSpPr/>
          <p:nvPr/>
        </p:nvSpPr>
        <p:spPr>
          <a:xfrm>
            <a:off x="2140277"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0" name="Shape 87"/>
          <p:cNvSpPr txBox="1"/>
          <p:nvPr/>
        </p:nvSpPr>
        <p:spPr>
          <a:xfrm>
            <a:off x="2350913" y="2046651"/>
            <a:ext cx="1376397" cy="1292700"/>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Wh</a:t>
            </a:r>
            <a:r>
              <a:rPr lang="en-US" dirty="0" smtClean="0">
                <a:solidFill>
                  <a:schemeClr val="lt1"/>
                </a:solidFill>
              </a:rPr>
              <a:t>at</a:t>
            </a:r>
            <a:r>
              <a:rPr lang="en" sz="1400" b="0" i="0" u="none" strike="noStrike" cap="none" dirty="0" smtClean="0">
                <a:solidFill>
                  <a:schemeClr val="lt1"/>
                </a:solidFill>
                <a:latin typeface="Arial"/>
                <a:ea typeface="Arial"/>
                <a:cs typeface="Arial"/>
                <a:sym typeface="Arial"/>
                <a:rtl val="0"/>
              </a:rPr>
              <a:t> departmen</a:t>
            </a:r>
            <a:r>
              <a:rPr lang="en-US" dirty="0" smtClean="0">
                <a:solidFill>
                  <a:schemeClr val="lt1"/>
                </a:solidFill>
              </a:rPr>
              <a:t>t (role) do you work in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1" name="Shape 88"/>
          <p:cNvSpPr/>
          <p:nvPr/>
        </p:nvSpPr>
        <p:spPr>
          <a:xfrm>
            <a:off x="3602959"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2" name="Shape 89"/>
          <p:cNvSpPr txBox="1"/>
          <p:nvPr/>
        </p:nvSpPr>
        <p:spPr>
          <a:xfrm>
            <a:off x="3870711"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How much do you known about CF &amp; Bosh</a:t>
            </a:r>
            <a:r>
              <a:rPr lang="es-ES_tradnl"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3" name="Shape 90"/>
          <p:cNvSpPr/>
          <p:nvPr/>
        </p:nvSpPr>
        <p:spPr>
          <a:xfrm>
            <a:off x="506564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4" name="Shape 91"/>
          <p:cNvSpPr txBox="1"/>
          <p:nvPr/>
        </p:nvSpPr>
        <p:spPr>
          <a:xfrm>
            <a:off x="5382840"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a:solidFill>
                  <a:schemeClr val="lt1"/>
                </a:solidFill>
                <a:latin typeface="Arial"/>
                <a:ea typeface="Arial"/>
                <a:cs typeface="Arial"/>
                <a:sym typeface="Arial"/>
                <a:rtl val="0"/>
              </a:rPr>
              <a:t>What </a:t>
            </a:r>
            <a:r>
              <a:rPr lang="en-US" sz="1400" b="0" i="0" u="none" strike="noStrike" cap="none" dirty="0" smtClean="0">
                <a:solidFill>
                  <a:schemeClr val="lt1"/>
                </a:solidFill>
                <a:latin typeface="Arial"/>
                <a:ea typeface="Arial"/>
                <a:cs typeface="Arial"/>
                <a:sym typeface="Arial"/>
                <a:rtl val="0"/>
              </a:rPr>
              <a:t>are your goals</a:t>
            </a:r>
          </a:p>
          <a:p>
            <a:pPr marL="0" marR="0" lvl="0" indent="0" algn="ctr" rtl="0">
              <a:lnSpc>
                <a:spcPct val="90000"/>
              </a:lnSpc>
              <a:spcBef>
                <a:spcPts val="0"/>
              </a:spcBef>
              <a:spcAft>
                <a:spcPts val="595"/>
              </a:spcAft>
              <a:buClr>
                <a:schemeClr val="dk1"/>
              </a:buClr>
              <a:buSzPct val="25000"/>
              <a:buFont typeface="Arial"/>
              <a:buNone/>
            </a:pPr>
            <a:r>
              <a:rPr lang="en-US" sz="1400" b="0" i="0" u="none" strike="noStrike" cap="none" dirty="0" smtClean="0">
                <a:solidFill>
                  <a:schemeClr val="lt1"/>
                </a:solidFill>
                <a:latin typeface="Arial"/>
                <a:ea typeface="Arial"/>
                <a:cs typeface="Arial"/>
                <a:sym typeface="Arial"/>
                <a:rtl val="0"/>
              </a:rPr>
              <a:t>for this session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5" name="Rectángulo 14"/>
          <p:cNvSpPr/>
          <p:nvPr/>
        </p:nvSpPr>
        <p:spPr>
          <a:xfrm>
            <a:off x="6668431" y="2415314"/>
            <a:ext cx="184666" cy="307777"/>
          </a:xfrm>
          <a:prstGeom prst="rect">
            <a:avLst/>
          </a:prstGeom>
        </p:spPr>
        <p:txBody>
          <a:bodyPr wrap="none">
            <a:spAutoFit/>
          </a:bodyPr>
          <a:lstStyle/>
          <a:p>
            <a:r>
              <a:rPr lang="es-ES" dirty="0"/>
              <a:t> </a:t>
            </a:r>
          </a:p>
        </p:txBody>
      </p:sp>
      <p:sp>
        <p:nvSpPr>
          <p:cNvPr id="16" name="Shape 90"/>
          <p:cNvSpPr/>
          <p:nvPr/>
        </p:nvSpPr>
        <p:spPr>
          <a:xfrm>
            <a:off x="6577928"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7" name="Shape 91"/>
          <p:cNvSpPr txBox="1"/>
          <p:nvPr/>
        </p:nvSpPr>
        <p:spPr>
          <a:xfrm>
            <a:off x="6943596" y="2046647"/>
            <a:ext cx="1292841" cy="1292841"/>
          </a:xfrm>
          <a:prstGeom prst="rect">
            <a:avLst/>
          </a:prstGeom>
          <a:noFill/>
          <a:ln>
            <a:noFill/>
          </a:ln>
        </p:spPr>
        <p:txBody>
          <a:bodyPr lIns="100600" tIns="21575" rIns="100600" bIns="21575" anchor="ctr" anchorCtr="0">
            <a:noAutofit/>
          </a:bodyPr>
          <a:lstStyle/>
          <a:p>
            <a:pPr lvl="0" algn="ctr">
              <a:lnSpc>
                <a:spcPct val="90000"/>
              </a:lnSpc>
              <a:spcAft>
                <a:spcPts val="595"/>
              </a:spcAft>
              <a:buClr>
                <a:schemeClr val="dk1"/>
              </a:buClr>
              <a:buSzPct val="25000"/>
            </a:pPr>
            <a:r>
              <a:rPr lang="en" dirty="0">
                <a:solidFill>
                  <a:schemeClr val="lt1"/>
                </a:solidFill>
              </a:rPr>
              <a:t>Share something interesting about yourself</a:t>
            </a:r>
          </a:p>
        </p:txBody>
      </p:sp>
    </p:spTree>
    <p:extLst>
      <p:ext uri="{BB962C8B-B14F-4D97-AF65-F5344CB8AC3E}">
        <p14:creationId xmlns:p14="http://schemas.microsoft.com/office/powerpoint/2010/main" val="293771685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 types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457200" indent="-457200"/>
            <a:r>
              <a:rPr lang="en" dirty="0" smtClean="0">
                <a:solidFill>
                  <a:srgbClr val="138A7E"/>
                </a:solidFill>
              </a:rPr>
              <a:t>Service</a:t>
            </a:r>
            <a:r>
              <a:rPr lang="en" dirty="0">
                <a:sym typeface="Wingdings"/>
              </a:rPr>
              <a:t> </a:t>
            </a:r>
            <a:r>
              <a:rPr lang="en" dirty="0" smtClean="0">
                <a:sym typeface="Wingdings"/>
              </a:rPr>
              <a:t>(default):</a:t>
            </a:r>
            <a:r>
              <a:rPr lang="en" dirty="0" smtClean="0"/>
              <a:t> </a:t>
            </a:r>
            <a:r>
              <a:rPr lang="en" dirty="0"/>
              <a:t>runs indefinitely and restarts if it </a:t>
            </a:r>
            <a:r>
              <a:rPr lang="en" dirty="0" smtClean="0"/>
              <a:t>fails</a:t>
            </a:r>
          </a:p>
          <a:p>
            <a:pPr marL="457200" indent="-457200"/>
            <a:r>
              <a:rPr lang="en" dirty="0" smtClean="0">
                <a:solidFill>
                  <a:srgbClr val="138A7E"/>
                </a:solidFill>
              </a:rPr>
              <a:t>Errand</a:t>
            </a:r>
            <a:r>
              <a:rPr lang="en" dirty="0" smtClean="0"/>
              <a:t>: </a:t>
            </a:r>
            <a:r>
              <a:rPr lang="en" dirty="0"/>
              <a:t>starts with a manual trigger and does not restart if it </a:t>
            </a:r>
            <a:r>
              <a:rPr lang="en" dirty="0" smtClean="0"/>
              <a:t>fails</a:t>
            </a:r>
          </a:p>
        </p:txBody>
      </p:sp>
      <p:pic>
        <p:nvPicPr>
          <p:cNvPr id="5" name="Imagen 4" descr="Screen Shot 2016-01-10 at 11.3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52" y="3052440"/>
            <a:ext cx="3251200" cy="1428107"/>
          </a:xfrm>
          <a:prstGeom prst="rect">
            <a:avLst/>
          </a:prstGeom>
        </p:spPr>
      </p:pic>
      <p:sp>
        <p:nvSpPr>
          <p:cNvPr id="18" name="CuadroTexto 17"/>
          <p:cNvSpPr txBox="1"/>
          <p:nvPr/>
        </p:nvSpPr>
        <p:spPr>
          <a:xfrm>
            <a:off x="4064049" y="3744432"/>
            <a:ext cx="863362" cy="307777"/>
          </a:xfrm>
          <a:prstGeom prst="rect">
            <a:avLst/>
          </a:prstGeom>
          <a:noFill/>
        </p:spPr>
        <p:txBody>
          <a:bodyPr wrap="none" rtlCol="0">
            <a:spAutoFit/>
          </a:bodyPr>
          <a:lstStyle/>
          <a:p>
            <a:r>
              <a:rPr lang="en" dirty="0" smtClean="0">
                <a:solidFill>
                  <a:schemeClr val="bg1"/>
                </a:solidFill>
              </a:rPr>
              <a:t>Job type</a:t>
            </a:r>
            <a:endParaRPr lang="en" dirty="0">
              <a:solidFill>
                <a:schemeClr val="bg1"/>
              </a:solidFill>
            </a:endParaRPr>
          </a:p>
        </p:txBody>
      </p:sp>
      <p:cxnSp>
        <p:nvCxnSpPr>
          <p:cNvPr id="13" name="Conector recto de flecha 12"/>
          <p:cNvCxnSpPr>
            <a:stCxn id="18" idx="1"/>
          </p:cNvCxnSpPr>
          <p:nvPr/>
        </p:nvCxnSpPr>
        <p:spPr>
          <a:xfrm flipH="1">
            <a:off x="2687127" y="3898321"/>
            <a:ext cx="13769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0719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Compilation</a:t>
            </a:r>
            <a:endParaRPr lang="en" dirty="0">
              <a:solidFill>
                <a:srgbClr val="138A7E"/>
              </a:solidFill>
            </a:endParaRPr>
          </a:p>
        </p:txBody>
      </p:sp>
      <p:sp>
        <p:nvSpPr>
          <p:cNvPr id="3" name="Marcador de texto 2"/>
          <p:cNvSpPr>
            <a:spLocks noGrp="1"/>
          </p:cNvSpPr>
          <p:nvPr>
            <p:ph type="body" idx="1"/>
          </p:nvPr>
        </p:nvSpPr>
        <p:spPr>
          <a:xfrm>
            <a:off x="163517" y="959339"/>
            <a:ext cx="8742702" cy="3521209"/>
          </a:xfrm>
        </p:spPr>
        <p:txBody>
          <a:bodyPr/>
          <a:lstStyle/>
          <a:p>
            <a:pPr marL="0" indent="0">
              <a:buNone/>
            </a:pPr>
            <a:r>
              <a:rPr lang="en" sz="2400" dirty="0" smtClean="0"/>
              <a:t>Compilation VMs are ephemeral instances where the source code from a release package is converted to a binary compatible with the stemcell</a:t>
            </a:r>
          </a:p>
        </p:txBody>
      </p:sp>
      <p:sp>
        <p:nvSpPr>
          <p:cNvPr id="6" name="CuadroTexto 5"/>
          <p:cNvSpPr txBox="1"/>
          <p:nvPr/>
        </p:nvSpPr>
        <p:spPr>
          <a:xfrm>
            <a:off x="4405113" y="2738672"/>
            <a:ext cx="1851075" cy="307777"/>
          </a:xfrm>
          <a:prstGeom prst="rect">
            <a:avLst/>
          </a:prstGeom>
          <a:noFill/>
        </p:spPr>
        <p:txBody>
          <a:bodyPr wrap="none" rtlCol="0">
            <a:spAutoFit/>
          </a:bodyPr>
          <a:lstStyle/>
          <a:p>
            <a:r>
              <a:rPr lang="en" dirty="0" smtClean="0">
                <a:solidFill>
                  <a:schemeClr val="bg1"/>
                </a:solidFill>
              </a:rPr>
              <a:t># of compilation VMs</a:t>
            </a:r>
            <a:endParaRPr lang="en" dirty="0">
              <a:solidFill>
                <a:schemeClr val="bg1"/>
              </a:solidFill>
            </a:endParaRPr>
          </a:p>
        </p:txBody>
      </p:sp>
      <p:sp>
        <p:nvSpPr>
          <p:cNvPr id="7" name="CuadroTexto 6"/>
          <p:cNvSpPr txBox="1"/>
          <p:nvPr/>
        </p:nvSpPr>
        <p:spPr>
          <a:xfrm>
            <a:off x="4460064" y="3339735"/>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9" name="CuadroTexto 8"/>
          <p:cNvSpPr txBox="1"/>
          <p:nvPr/>
        </p:nvSpPr>
        <p:spPr>
          <a:xfrm>
            <a:off x="4460064" y="3740782"/>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sp>
        <p:nvSpPr>
          <p:cNvPr id="10" name="CuadroTexto 9"/>
          <p:cNvSpPr txBox="1"/>
          <p:nvPr/>
        </p:nvSpPr>
        <p:spPr>
          <a:xfrm>
            <a:off x="4405113" y="3037409"/>
            <a:ext cx="4226250" cy="307777"/>
          </a:xfrm>
          <a:prstGeom prst="rect">
            <a:avLst/>
          </a:prstGeom>
          <a:noFill/>
        </p:spPr>
        <p:txBody>
          <a:bodyPr wrap="none" rtlCol="0">
            <a:spAutoFit/>
          </a:bodyPr>
          <a:lstStyle/>
          <a:p>
            <a:r>
              <a:rPr lang="en" dirty="0" smtClean="0">
                <a:solidFill>
                  <a:schemeClr val="bg1"/>
                </a:solidFill>
              </a:rPr>
              <a:t>If VMs are re-used when compiling other packages</a:t>
            </a:r>
            <a:endParaRPr lang="en" dirty="0">
              <a:solidFill>
                <a:schemeClr val="bg1"/>
              </a:solidFill>
            </a:endParaRPr>
          </a:p>
        </p:txBody>
      </p:sp>
      <p:pic>
        <p:nvPicPr>
          <p:cNvPr id="11" name="Imagen 10" descr="Screen Shot 2016-01-08 at 15.22.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05" y="2535476"/>
            <a:ext cx="3695700" cy="1816100"/>
          </a:xfrm>
          <a:prstGeom prst="rect">
            <a:avLst/>
          </a:prstGeom>
        </p:spPr>
      </p:pic>
      <p:cxnSp>
        <p:nvCxnSpPr>
          <p:cNvPr id="12" name="Conector recto de flecha 11"/>
          <p:cNvCxnSpPr>
            <a:stCxn id="6" idx="1"/>
          </p:cNvCxnSpPr>
          <p:nvPr/>
        </p:nvCxnSpPr>
        <p:spPr>
          <a:xfrm flipH="1">
            <a:off x="1787784" y="2892561"/>
            <a:ext cx="2617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9" idx="1"/>
          </p:cNvCxnSpPr>
          <p:nvPr/>
        </p:nvCxnSpPr>
        <p:spPr>
          <a:xfrm flipH="1">
            <a:off x="3831745" y="3894671"/>
            <a:ext cx="6283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flipV="1">
            <a:off x="2441852" y="3394303"/>
            <a:ext cx="2018212" cy="99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10" idx="1"/>
          </p:cNvCxnSpPr>
          <p:nvPr/>
        </p:nvCxnSpPr>
        <p:spPr>
          <a:xfrm flipH="1" flipV="1">
            <a:off x="3559217" y="3170822"/>
            <a:ext cx="845896" cy="20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65278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1" y="2358258"/>
            <a:ext cx="3530600" cy="1562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Describes how </a:t>
            </a:r>
            <a:r>
              <a:rPr lang="en" dirty="0"/>
              <a:t>BOSH updates job instances during the </a:t>
            </a:r>
            <a:r>
              <a:rPr lang="en" dirty="0" smtClean="0"/>
              <a:t>deployment</a:t>
            </a:r>
          </a:p>
        </p:txBody>
      </p:sp>
      <p:sp>
        <p:nvSpPr>
          <p:cNvPr id="6" name="CuadroTexto 5"/>
          <p:cNvSpPr txBox="1"/>
          <p:nvPr/>
        </p:nvSpPr>
        <p:spPr>
          <a:xfrm>
            <a:off x="3979939" y="2406444"/>
            <a:ext cx="1881232" cy="307777"/>
          </a:xfrm>
          <a:prstGeom prst="rect">
            <a:avLst/>
          </a:prstGeom>
          <a:noFill/>
        </p:spPr>
        <p:txBody>
          <a:bodyPr wrap="none" rtlCol="0">
            <a:spAutoFit/>
          </a:bodyPr>
          <a:lstStyle/>
          <a:p>
            <a:r>
              <a:rPr lang="en" dirty="0" smtClean="0">
                <a:solidFill>
                  <a:schemeClr val="bg1"/>
                </a:solidFill>
              </a:rPr>
              <a:t># of canary instances</a:t>
            </a:r>
            <a:endParaRPr lang="en" dirty="0">
              <a:solidFill>
                <a:schemeClr val="bg1"/>
              </a:solidFill>
            </a:endParaRPr>
          </a:p>
        </p:txBody>
      </p:sp>
      <p:sp>
        <p:nvSpPr>
          <p:cNvPr id="7" name="CuadroTexto 6"/>
          <p:cNvSpPr txBox="1"/>
          <p:nvPr/>
        </p:nvSpPr>
        <p:spPr>
          <a:xfrm>
            <a:off x="3979939" y="2985419"/>
            <a:ext cx="5096267" cy="307777"/>
          </a:xfrm>
          <a:prstGeom prst="rect">
            <a:avLst/>
          </a:prstGeom>
          <a:noFill/>
        </p:spPr>
        <p:txBody>
          <a:bodyPr wrap="none" rtlCol="0">
            <a:spAutoFit/>
          </a:bodyPr>
          <a:lstStyle/>
          <a:p>
            <a:r>
              <a:rPr lang="en" dirty="0" smtClean="0">
                <a:solidFill>
                  <a:schemeClr val="bg1"/>
                </a:solidFill>
              </a:rPr>
              <a:t>Wait time (ms) </a:t>
            </a:r>
            <a:r>
              <a:rPr lang="en" dirty="0">
                <a:solidFill>
                  <a:schemeClr val="bg1"/>
                </a:solidFill>
              </a:rPr>
              <a:t>to check whether </a:t>
            </a:r>
            <a:r>
              <a:rPr lang="en-US" dirty="0" smtClean="0">
                <a:solidFill>
                  <a:schemeClr val="bg1"/>
                </a:solidFill>
              </a:rPr>
              <a:t>canary</a:t>
            </a:r>
            <a:r>
              <a:rPr lang="en" dirty="0" smtClean="0">
                <a:solidFill>
                  <a:schemeClr val="bg1"/>
                </a:solidFill>
              </a:rPr>
              <a:t> instance</a:t>
            </a:r>
            <a:r>
              <a:rPr lang="en-US" dirty="0" smtClean="0">
                <a:solidFill>
                  <a:schemeClr val="bg1"/>
                </a:solidFill>
              </a:rPr>
              <a:t>s</a:t>
            </a:r>
            <a:r>
              <a:rPr lang="en" dirty="0" smtClean="0">
                <a:solidFill>
                  <a:schemeClr val="bg1"/>
                </a:solidFill>
              </a:rPr>
              <a:t> </a:t>
            </a:r>
            <a:r>
              <a:rPr lang="en" dirty="0">
                <a:solidFill>
                  <a:schemeClr val="bg1"/>
                </a:solidFill>
              </a:rPr>
              <a:t>are healthy </a:t>
            </a:r>
          </a:p>
        </p:txBody>
      </p:sp>
      <p:sp>
        <p:nvSpPr>
          <p:cNvPr id="10" name="CuadroTexto 9"/>
          <p:cNvSpPr txBox="1"/>
          <p:nvPr/>
        </p:nvSpPr>
        <p:spPr>
          <a:xfrm>
            <a:off x="4029369" y="3552321"/>
            <a:ext cx="3368017" cy="307777"/>
          </a:xfrm>
          <a:prstGeom prst="rect">
            <a:avLst/>
          </a:prstGeom>
          <a:noFill/>
        </p:spPr>
        <p:txBody>
          <a:bodyPr wrap="none" rtlCol="0">
            <a:spAutoFit/>
          </a:bodyPr>
          <a:lstStyle/>
          <a:p>
            <a:r>
              <a:rPr lang="en" dirty="0" smtClean="0">
                <a:solidFill>
                  <a:schemeClr val="bg1"/>
                </a:solidFill>
              </a:rPr>
              <a:t>How jobs are updated (serial or parallel)</a:t>
            </a:r>
            <a:endParaRPr lang="en" dirty="0">
              <a:solidFill>
                <a:schemeClr val="bg1"/>
              </a:solidFill>
            </a:endParaRPr>
          </a:p>
        </p:txBody>
      </p:sp>
      <p:sp>
        <p:nvSpPr>
          <p:cNvPr id="12" name="CuadroTexto 11"/>
          <p:cNvSpPr txBox="1"/>
          <p:nvPr/>
        </p:nvSpPr>
        <p:spPr>
          <a:xfrm>
            <a:off x="3979939" y="2714221"/>
            <a:ext cx="4296469" cy="307777"/>
          </a:xfrm>
          <a:prstGeom prst="rect">
            <a:avLst/>
          </a:prstGeom>
          <a:noFill/>
        </p:spPr>
        <p:txBody>
          <a:bodyPr wrap="none" rtlCol="0">
            <a:spAutoFit/>
          </a:bodyPr>
          <a:lstStyle/>
          <a:p>
            <a:r>
              <a:rPr lang="en" dirty="0" smtClean="0">
                <a:solidFill>
                  <a:schemeClr val="bg1"/>
                </a:solidFill>
              </a:rPr>
              <a:t>Max # of </a:t>
            </a:r>
            <a:r>
              <a:rPr lang="en" dirty="0">
                <a:solidFill>
                  <a:schemeClr val="bg1"/>
                </a:solidFill>
              </a:rPr>
              <a:t>non-canary instances to update in </a:t>
            </a:r>
            <a:r>
              <a:rPr lang="en" dirty="0" smtClean="0">
                <a:solidFill>
                  <a:schemeClr val="bg1"/>
                </a:solidFill>
              </a:rPr>
              <a:t>parallel</a:t>
            </a:r>
            <a:endParaRPr lang="en" dirty="0">
              <a:solidFill>
                <a:schemeClr val="bg1"/>
              </a:solidFill>
            </a:endParaRPr>
          </a:p>
        </p:txBody>
      </p:sp>
      <p:cxnSp>
        <p:nvCxnSpPr>
          <p:cNvPr id="9" name="Conector recto de flecha 8"/>
          <p:cNvCxnSpPr>
            <a:stCxn id="6" idx="1"/>
          </p:cNvCxnSpPr>
          <p:nvPr/>
        </p:nvCxnSpPr>
        <p:spPr>
          <a:xfrm flipH="1">
            <a:off x="1639957" y="2560333"/>
            <a:ext cx="2339982" cy="208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1910522" y="3641127"/>
            <a:ext cx="2118847" cy="650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467654" y="3139308"/>
            <a:ext cx="51228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a:off x="2147522" y="2868110"/>
            <a:ext cx="1832417" cy="1173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3972210" y="3254666"/>
            <a:ext cx="4506362" cy="307777"/>
          </a:xfrm>
          <a:prstGeom prst="rect">
            <a:avLst/>
          </a:prstGeom>
          <a:noFill/>
        </p:spPr>
        <p:txBody>
          <a:bodyPr wrap="none" rtlCol="0">
            <a:spAutoFit/>
          </a:bodyPr>
          <a:lstStyle/>
          <a:p>
            <a:r>
              <a:rPr lang="en" dirty="0" smtClean="0">
                <a:solidFill>
                  <a:schemeClr val="bg1"/>
                </a:solidFill>
              </a:rPr>
              <a:t>Wait time (ms) to check whether instances are healthy </a:t>
            </a:r>
            <a:endParaRPr lang="en" dirty="0">
              <a:solidFill>
                <a:schemeClr val="bg1"/>
              </a:solidFill>
            </a:endParaRPr>
          </a:p>
        </p:txBody>
      </p:sp>
      <p:cxnSp>
        <p:nvCxnSpPr>
          <p:cNvPr id="21" name="Conector recto de flecha 20"/>
          <p:cNvCxnSpPr>
            <a:stCxn id="17" idx="1"/>
          </p:cNvCxnSpPr>
          <p:nvPr/>
        </p:nvCxnSpPr>
        <p:spPr>
          <a:xfrm flipH="1">
            <a:off x="3467654" y="3408555"/>
            <a:ext cx="5045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3076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Canary Instances</a:t>
            </a:r>
            <a:endParaRPr lang="en" dirty="0">
              <a:solidFill>
                <a:srgbClr val="138A7E"/>
              </a:solidFill>
            </a:endParaRPr>
          </a:p>
        </p:txBody>
      </p:sp>
      <p:sp>
        <p:nvSpPr>
          <p:cNvPr id="3" name="Marcador de texto 2"/>
          <p:cNvSpPr>
            <a:spLocks noGrp="1"/>
          </p:cNvSpPr>
          <p:nvPr>
            <p:ph type="body" idx="1"/>
          </p:nvPr>
        </p:nvSpPr>
        <p:spPr>
          <a:xfrm>
            <a:off x="163517" y="953888"/>
            <a:ext cx="6069677" cy="3526660"/>
          </a:xfrm>
        </p:spPr>
        <p:txBody>
          <a:bodyPr/>
          <a:lstStyle/>
          <a:p>
            <a:pPr marL="0" indent="0">
              <a:buNone/>
            </a:pPr>
            <a:r>
              <a:rPr lang="en" sz="2400" dirty="0"/>
              <a:t>Canary instances are instances updated before other instances. Any update error in a canary instance causes the deployment to stop. Since only canaries </a:t>
            </a:r>
            <a:r>
              <a:rPr lang="en" sz="2400" dirty="0" smtClean="0"/>
              <a:t>instances are </a:t>
            </a:r>
            <a:r>
              <a:rPr lang="en" sz="2400" dirty="0"/>
              <a:t>affected before an update stops, </a:t>
            </a:r>
            <a:r>
              <a:rPr lang="en" sz="2400" dirty="0" smtClean="0"/>
              <a:t>problematic </a:t>
            </a:r>
            <a:r>
              <a:rPr lang="en" sz="2400" dirty="0"/>
              <a:t>packages or jobs are prevented from taking over all job instances.</a:t>
            </a:r>
            <a:endParaRPr lang="en" sz="2400" dirty="0" smtClean="0"/>
          </a:p>
        </p:txBody>
      </p:sp>
      <p:pic>
        <p:nvPicPr>
          <p:cNvPr id="5" name="Imagen 4" descr="canary_coal_mine-300x26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94" y="1412276"/>
            <a:ext cx="2761966" cy="2430530"/>
          </a:xfrm>
          <a:prstGeom prst="rect">
            <a:avLst/>
          </a:prstGeom>
        </p:spPr>
      </p:pic>
      <p:sp>
        <p:nvSpPr>
          <p:cNvPr id="8" name="CuadroTexto 7"/>
          <p:cNvSpPr txBox="1"/>
          <p:nvPr/>
        </p:nvSpPr>
        <p:spPr>
          <a:xfrm>
            <a:off x="163495" y="4317020"/>
            <a:ext cx="7532831" cy="307777"/>
          </a:xfrm>
          <a:prstGeom prst="rect">
            <a:avLst/>
          </a:prstGeom>
          <a:noFill/>
        </p:spPr>
        <p:txBody>
          <a:bodyPr wrap="none" rtlCol="0">
            <a:spAutoFit/>
          </a:bodyPr>
          <a:lstStyle/>
          <a:p>
            <a:r>
              <a:rPr lang="en" dirty="0">
                <a:solidFill>
                  <a:srgbClr val="FFFFFF"/>
                </a:solidFill>
              </a:rPr>
              <a:t>Canaries are Great! - </a:t>
            </a:r>
            <a:r>
              <a:rPr lang="en" dirty="0">
                <a:solidFill>
                  <a:srgbClr val="FFFFFF"/>
                </a:solidFill>
                <a:hlinkClick r:id="rId4"/>
              </a:rPr>
              <a:t>https://blog.pivotal.io/pivotal-cloud-foundry/products/canaries-are-great</a:t>
            </a:r>
            <a:endParaRPr lang="en" dirty="0">
              <a:solidFill>
                <a:srgbClr val="FFFFFF"/>
              </a:solidFill>
            </a:endParaRPr>
          </a:p>
        </p:txBody>
      </p:sp>
    </p:spTree>
    <p:extLst>
      <p:ext uri="{BB962C8B-B14F-4D97-AF65-F5344CB8AC3E}">
        <p14:creationId xmlns:p14="http://schemas.microsoft.com/office/powerpoint/2010/main" val="331082774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511815" cy="307777"/>
          </a:xfrm>
          <a:prstGeom prst="rect">
            <a:avLst/>
          </a:prstGeom>
          <a:noFill/>
        </p:spPr>
        <p:txBody>
          <a:bodyPr wrap="none" rtlCol="0">
            <a:spAutoFit/>
          </a:bodyPr>
          <a:lstStyle/>
          <a:p>
            <a:r>
              <a:rPr lang="en" dirty="0" smtClean="0">
                <a:solidFill>
                  <a:srgbClr val="FFFFFF"/>
                </a:solidFill>
              </a:rPr>
              <a:t>Current state: v1</a:t>
            </a:r>
            <a:endParaRPr lang="en" dirty="0">
              <a:solidFill>
                <a:srgbClr val="FFFFFF"/>
              </a:solidFill>
            </a:endParaRPr>
          </a:p>
        </p:txBody>
      </p:sp>
    </p:spTree>
    <p:extLst>
      <p:ext uri="{BB962C8B-B14F-4D97-AF65-F5344CB8AC3E}">
        <p14:creationId xmlns:p14="http://schemas.microsoft.com/office/powerpoint/2010/main" val="388986383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268744" y="3383576"/>
            <a:ext cx="3168844" cy="523220"/>
          </a:xfrm>
          <a:prstGeom prst="rect">
            <a:avLst/>
          </a:prstGeom>
          <a:noFill/>
        </p:spPr>
        <p:txBody>
          <a:bodyPr wrap="none" rtlCol="0">
            <a:spAutoFit/>
          </a:bodyPr>
          <a:lstStyle/>
          <a:p>
            <a:pPr algn="ctr"/>
            <a:r>
              <a:rPr lang="en" dirty="0" smtClean="0">
                <a:solidFill>
                  <a:srgbClr val="FFFFFF"/>
                </a:solidFill>
              </a:rPr>
              <a:t>Canary instances are updated to v1.1</a:t>
            </a:r>
          </a:p>
          <a:p>
            <a:pPr algn="ctr"/>
            <a:r>
              <a:rPr lang="en" dirty="0" smtClean="0">
                <a:solidFill>
                  <a:srgbClr val="FFFFFF"/>
                </a:solidFill>
              </a:rPr>
              <a:t>The rest of instances are still on v1.0</a:t>
            </a:r>
            <a:endParaRPr lang="en" dirty="0">
              <a:solidFill>
                <a:srgbClr val="FFFFFF"/>
              </a:solidFill>
            </a:endParaRPr>
          </a:p>
        </p:txBody>
      </p:sp>
      <p:grpSp>
        <p:nvGrpSpPr>
          <p:cNvPr id="16" name="Shape 1249"/>
          <p:cNvGrpSpPr/>
          <p:nvPr/>
        </p:nvGrpSpPr>
        <p:grpSpPr>
          <a:xfrm>
            <a:off x="4546293"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spTree>
    <p:extLst>
      <p:ext uri="{BB962C8B-B14F-4D97-AF65-F5344CB8AC3E}">
        <p14:creationId xmlns:p14="http://schemas.microsoft.com/office/powerpoint/2010/main" val="319790874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573593" y="3492592"/>
            <a:ext cx="5044858" cy="523220"/>
          </a:xfrm>
          <a:prstGeom prst="rect">
            <a:avLst/>
          </a:prstGeom>
          <a:noFill/>
        </p:spPr>
        <p:txBody>
          <a:bodyPr wrap="none" rtlCol="0">
            <a:spAutoFit/>
          </a:bodyPr>
          <a:lstStyle/>
          <a:p>
            <a:pPr algn="ctr"/>
            <a:r>
              <a:rPr lang="en" dirty="0" smtClean="0">
                <a:solidFill>
                  <a:srgbClr val="FFFFFF"/>
                </a:solidFill>
              </a:rPr>
              <a:t>If canary instances fail, the rest of instances are not affected</a:t>
            </a:r>
          </a:p>
          <a:p>
            <a:pPr algn="ctr"/>
            <a:r>
              <a:rPr lang="en" dirty="0" smtClean="0">
                <a:solidFill>
                  <a:srgbClr val="FFFFFF"/>
                </a:solidFill>
              </a:rPr>
              <a:t>Failed canary instances are kept for troubleshotting purposes</a:t>
            </a:r>
            <a:endParaRPr lang="en" dirty="0">
              <a:solidFill>
                <a:srgbClr val="FFFFFF"/>
              </a:solidFill>
            </a:endParaRPr>
          </a:p>
        </p:txBody>
      </p:sp>
      <p:grpSp>
        <p:nvGrpSpPr>
          <p:cNvPr id="16" name="Shape 1249"/>
          <p:cNvGrpSpPr/>
          <p:nvPr/>
        </p:nvGrpSpPr>
        <p:grpSpPr>
          <a:xfrm>
            <a:off x="4540842"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pic>
        <p:nvPicPr>
          <p:cNvPr id="21" name="Shape 1286"/>
          <p:cNvPicPr preferRelativeResize="0"/>
          <p:nvPr/>
        </p:nvPicPr>
        <p:blipFill rotWithShape="1">
          <a:blip r:embed="rId7">
            <a:alphaModFix/>
          </a:blip>
          <a:srcRect/>
          <a:stretch/>
        </p:blipFill>
        <p:spPr>
          <a:xfrm>
            <a:off x="5205685" y="2129292"/>
            <a:ext cx="1221298" cy="1221298"/>
          </a:xfrm>
          <a:prstGeom prst="rect">
            <a:avLst/>
          </a:prstGeom>
          <a:noFill/>
          <a:ln>
            <a:noFill/>
          </a:ln>
        </p:spPr>
      </p:pic>
    </p:spTree>
    <p:extLst>
      <p:ext uri="{BB962C8B-B14F-4D97-AF65-F5344CB8AC3E}">
        <p14:creationId xmlns:p14="http://schemas.microsoft.com/office/powerpoint/2010/main" val="266616920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645061" y="3383576"/>
            <a:ext cx="4106588" cy="523220"/>
          </a:xfrm>
          <a:prstGeom prst="rect">
            <a:avLst/>
          </a:prstGeom>
          <a:noFill/>
        </p:spPr>
        <p:txBody>
          <a:bodyPr wrap="none" rtlCol="0">
            <a:spAutoFit/>
          </a:bodyPr>
          <a:lstStyle/>
          <a:p>
            <a:pPr algn="ctr"/>
            <a:r>
              <a:rPr lang="en" dirty="0">
                <a:solidFill>
                  <a:srgbClr val="FFFFFF"/>
                </a:solidFill>
              </a:rPr>
              <a:t>If canary instances </a:t>
            </a:r>
            <a:r>
              <a:rPr lang="en-US" dirty="0" smtClean="0">
                <a:solidFill>
                  <a:srgbClr val="FFFFFF"/>
                </a:solidFill>
              </a:rPr>
              <a:t>succeed</a:t>
            </a:r>
            <a:r>
              <a:rPr lang="en" dirty="0" smtClean="0">
                <a:solidFill>
                  <a:srgbClr val="FFFFFF"/>
                </a:solidFill>
              </a:rPr>
              <a:t>, </a:t>
            </a:r>
            <a:r>
              <a:rPr lang="en" dirty="0">
                <a:solidFill>
                  <a:srgbClr val="FFFFFF"/>
                </a:solidFill>
              </a:rPr>
              <a:t>the rest of </a:t>
            </a:r>
            <a:r>
              <a:rPr lang="en" dirty="0" smtClean="0">
                <a:solidFill>
                  <a:srgbClr val="FFFFFF"/>
                </a:solidFill>
              </a:rPr>
              <a:t>instances</a:t>
            </a:r>
            <a:endParaRPr lang="en-US" dirty="0" smtClean="0">
              <a:solidFill>
                <a:srgbClr val="FFFFFF"/>
              </a:solidFill>
            </a:endParaRPr>
          </a:p>
          <a:p>
            <a:pPr algn="ctr"/>
            <a:r>
              <a:rPr lang="en" dirty="0" smtClean="0">
                <a:solidFill>
                  <a:srgbClr val="FFFFFF"/>
                </a:solidFill>
              </a:rPr>
              <a:t>are </a:t>
            </a:r>
            <a:r>
              <a:rPr lang="en-US" dirty="0" smtClean="0">
                <a:solidFill>
                  <a:srgbClr val="FFFFFF"/>
                </a:solidFill>
              </a:rPr>
              <a:t>updated on chunks based on </a:t>
            </a:r>
            <a:r>
              <a:rPr lang="en-US" dirty="0" err="1" smtClean="0">
                <a:solidFill>
                  <a:srgbClr val="FFFFFF"/>
                </a:solidFill>
              </a:rPr>
              <a:t>max_in_flight</a:t>
            </a:r>
            <a:endParaRPr lang="en" dirty="0">
              <a:solidFill>
                <a:srgbClr val="FFFFFF"/>
              </a:solidFill>
            </a:endParaRPr>
          </a:p>
        </p:txBody>
      </p:sp>
      <p:pic>
        <p:nvPicPr>
          <p:cNvPr id="21"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pic>
        <p:nvPicPr>
          <p:cNvPr id="33" name="Shape 1250"/>
          <p:cNvPicPr preferRelativeResize="0"/>
          <p:nvPr/>
        </p:nvPicPr>
        <p:blipFill rotWithShape="1">
          <a:blip r:embed="rId7">
            <a:alphaModFix/>
          </a:blip>
          <a:srcRect/>
          <a:stretch/>
        </p:blipFill>
        <p:spPr>
          <a:xfrm>
            <a:off x="4303503" y="2240005"/>
            <a:ext cx="443937" cy="951600"/>
          </a:xfrm>
          <a:prstGeom prst="rect">
            <a:avLst/>
          </a:prstGeom>
          <a:noFill/>
          <a:ln>
            <a:noFill/>
          </a:ln>
        </p:spPr>
      </p:pic>
      <p:sp>
        <p:nvSpPr>
          <p:cNvPr id="34" name="Shape 1251"/>
          <p:cNvSpPr/>
          <p:nvPr/>
        </p:nvSpPr>
        <p:spPr>
          <a:xfrm>
            <a:off x="4249397" y="1955979"/>
            <a:ext cx="950838" cy="177900"/>
          </a:xfrm>
          <a:prstGeom prst="rect">
            <a:avLst/>
          </a:prstGeom>
          <a:noFill/>
          <a:ln>
            <a:noFill/>
          </a:ln>
        </p:spPr>
        <p:txBody>
          <a:bodyPr lIns="19050" tIns="19050" rIns="19050" bIns="19050" anchor="ctr" anchorCtr="0">
            <a:noAutofit/>
          </a:bodyPr>
          <a:lstStyle/>
          <a:p>
            <a:pPr marL="0" marR="0" lvl="0" indent="0" algn="ctr" rtl="0">
              <a:spcBef>
                <a:spcPts val="0"/>
              </a:spcBef>
              <a:buClr>
                <a:srgbClr val="53585F"/>
              </a:buClr>
              <a:buSzPct val="25000"/>
              <a:buFont typeface="Helvetica Neue"/>
              <a:buNone/>
            </a:pPr>
            <a:r>
              <a:rPr lang="en-US" sz="900" b="1" cap="small" dirty="0">
                <a:solidFill>
                  <a:srgbClr val="FFFFFF"/>
                </a:solidFill>
                <a:latin typeface="Helvetica Neue"/>
                <a:ea typeface="Helvetica Neue"/>
                <a:cs typeface="Helvetica Neue"/>
                <a:sym typeface="Helvetica Neue"/>
              </a:rPr>
              <a:t>M</a:t>
            </a:r>
            <a:r>
              <a:rPr lang="en-US" sz="900" b="1" i="0" u="none" strike="noStrike" cap="small" dirty="0" smtClean="0">
                <a:solidFill>
                  <a:srgbClr val="FFFFFF"/>
                </a:solidFill>
                <a:latin typeface="Helvetica Neue"/>
                <a:ea typeface="Helvetica Neue"/>
                <a:cs typeface="Helvetica Neue"/>
                <a:sym typeface="Helvetica Neue"/>
              </a:rPr>
              <a:t>AX_IN_FLIGHT</a:t>
            </a:r>
          </a:p>
          <a:p>
            <a:pPr marL="0" marR="0" lvl="0" indent="0" algn="ctr" rtl="0">
              <a:spcBef>
                <a:spcPts val="0"/>
              </a:spcBef>
              <a:buClr>
                <a:srgbClr val="53585F"/>
              </a:buClr>
              <a:buSzPct val="25000"/>
              <a:buFont typeface="Helvetica Neue"/>
              <a:buNone/>
            </a:pPr>
            <a:r>
              <a:rPr lang="en-US" sz="900" b="1" i="0" u="none" strike="noStrike" cap="small" dirty="0" smtClean="0">
                <a:solidFill>
                  <a:srgbClr val="FFFFFF"/>
                </a:solidFill>
                <a:latin typeface="Helvetica Neue"/>
                <a:ea typeface="Helvetica Neue"/>
                <a:cs typeface="Helvetica Neue"/>
                <a:sym typeface="Helvetica Neue"/>
              </a:rPr>
              <a:t>INSTANCES</a:t>
            </a:r>
            <a:endParaRPr lang="en-US" sz="900" b="1" i="0" u="none" strike="noStrike" cap="small"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079174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661545" cy="307777"/>
          </a:xfrm>
          <a:prstGeom prst="rect">
            <a:avLst/>
          </a:prstGeom>
          <a:noFill/>
        </p:spPr>
        <p:txBody>
          <a:bodyPr wrap="none" rtlCol="0">
            <a:spAutoFit/>
          </a:bodyPr>
          <a:lstStyle/>
          <a:p>
            <a:r>
              <a:rPr lang="en" dirty="0" smtClean="0">
                <a:solidFill>
                  <a:srgbClr val="FFFFFF"/>
                </a:solidFill>
              </a:rPr>
              <a:t>Current state: v1.1</a:t>
            </a:r>
            <a:endParaRPr lang="en" dirty="0">
              <a:solidFill>
                <a:srgbClr val="FFFFFF"/>
              </a:solidFill>
            </a:endParaRPr>
          </a:p>
        </p:txBody>
      </p:sp>
      <p:pic>
        <p:nvPicPr>
          <p:cNvPr id="16"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spTree>
    <p:extLst>
      <p:ext uri="{BB962C8B-B14F-4D97-AF65-F5344CB8AC3E}">
        <p14:creationId xmlns:p14="http://schemas.microsoft.com/office/powerpoint/2010/main" val="34469479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Global update properties can be overriden for a particular job</a:t>
            </a:r>
          </a:p>
        </p:txBody>
      </p:sp>
      <p:pic>
        <p:nvPicPr>
          <p:cNvPr id="4" name="Imagen 3" descr="Screen Shot 2016-01-08 at 19.4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8" y="1724972"/>
            <a:ext cx="2917866" cy="2667763"/>
          </a:xfrm>
          <a:prstGeom prst="rect">
            <a:avLst/>
          </a:prstGeom>
        </p:spPr>
      </p:pic>
    </p:spTree>
    <p:extLst>
      <p:ext uri="{BB962C8B-B14F-4D97-AF65-F5344CB8AC3E}">
        <p14:creationId xmlns:p14="http://schemas.microsoft.com/office/powerpoint/2010/main" val="25378469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Goals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a:t>Understand the basic concepts of BOSH and how it differs from </a:t>
            </a:r>
            <a:r>
              <a:rPr lang="en" dirty="0" smtClean="0"/>
              <a:t>other tools</a:t>
            </a:r>
          </a:p>
          <a:p>
            <a:pPr marL="179388" indent="-179388"/>
            <a:r>
              <a:rPr lang="en" dirty="0" smtClean="0"/>
              <a:t>Gain </a:t>
            </a:r>
            <a:r>
              <a:rPr lang="en" dirty="0"/>
              <a:t>hands on experience working directly with BOSH from a user </a:t>
            </a:r>
            <a:r>
              <a:rPr lang="en" dirty="0" smtClean="0"/>
              <a:t>perspective</a:t>
            </a:r>
          </a:p>
          <a:p>
            <a:pPr marL="179388" indent="-179388"/>
            <a:r>
              <a:rPr lang="en" dirty="0" smtClean="0"/>
              <a:t>Get </a:t>
            </a:r>
            <a:r>
              <a:rPr lang="en" dirty="0"/>
              <a:t>exposed to BOSH Releases and how to build them from a release creator perspective</a:t>
            </a:r>
          </a:p>
        </p:txBody>
      </p:sp>
    </p:spTree>
    <p:extLst>
      <p:ext uri="{BB962C8B-B14F-4D97-AF65-F5344CB8AC3E}">
        <p14:creationId xmlns:p14="http://schemas.microsoft.com/office/powerpoint/2010/main" val="197077339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Describes the global </a:t>
            </a:r>
            <a:r>
              <a:rPr lang="en" dirty="0"/>
              <a:t>properties </a:t>
            </a:r>
            <a:r>
              <a:rPr lang="en" dirty="0" smtClean="0"/>
              <a:t>in order to </a:t>
            </a:r>
            <a:r>
              <a:rPr lang="en" dirty="0"/>
              <a:t>configure jobs </a:t>
            </a:r>
            <a:r>
              <a:rPr lang="en" dirty="0" smtClean="0"/>
              <a:t>for </a:t>
            </a:r>
            <a:r>
              <a:rPr lang="en" dirty="0"/>
              <a:t>a specific </a:t>
            </a:r>
            <a:r>
              <a:rPr lang="en" dirty="0" smtClean="0"/>
              <a:t>environment</a:t>
            </a:r>
          </a:p>
        </p:txBody>
      </p:sp>
      <p:pic>
        <p:nvPicPr>
          <p:cNvPr id="4" name="Imagen 3" descr="Screen Shot 2016-01-08 at 15.35.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362" y="2576334"/>
            <a:ext cx="2667000" cy="850900"/>
          </a:xfrm>
          <a:prstGeom prst="rect">
            <a:avLst/>
          </a:prstGeom>
        </p:spPr>
      </p:pic>
    </p:spTree>
    <p:extLst>
      <p:ext uri="{BB962C8B-B14F-4D97-AF65-F5344CB8AC3E}">
        <p14:creationId xmlns:p14="http://schemas.microsoft.com/office/powerpoint/2010/main" val="161361158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precedence</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a:t>BOSH applies the properties in </a:t>
            </a:r>
            <a:r>
              <a:rPr lang="en" sz="2400" dirty="0" smtClean="0"/>
              <a:t>the release </a:t>
            </a:r>
            <a:r>
              <a:rPr lang="en" sz="2400" dirty="0"/>
              <a:t>template spec file to the </a:t>
            </a:r>
            <a:r>
              <a:rPr lang="en" sz="2400" dirty="0" smtClean="0"/>
              <a:t>job.</a:t>
            </a:r>
          </a:p>
          <a:p>
            <a:pPr marL="179388" indent="-179388"/>
            <a:r>
              <a:rPr lang="en" sz="2400" dirty="0" smtClean="0"/>
              <a:t>If </a:t>
            </a:r>
            <a:r>
              <a:rPr lang="en" sz="2400" dirty="0"/>
              <a:t>an identically named property exists in the Properties block of the deployment manifest, the value of this property overrides the previous </a:t>
            </a:r>
            <a:r>
              <a:rPr lang="en" sz="2400" dirty="0" smtClean="0"/>
              <a:t>value.</a:t>
            </a:r>
          </a:p>
          <a:p>
            <a:pPr marL="179388" indent="-179388"/>
            <a:r>
              <a:rPr lang="en" sz="2400" dirty="0" smtClean="0"/>
              <a:t>If </a:t>
            </a:r>
            <a:r>
              <a:rPr lang="en" sz="2400" dirty="0"/>
              <a:t>an identically named property exists in the Properties sub-block of the Jobs block of the deployment manifest, the value of this property overrides all previous values.</a:t>
            </a:r>
            <a:endParaRPr lang="en" sz="2400" dirty="0" smtClean="0"/>
          </a:p>
        </p:txBody>
      </p:sp>
    </p:spTree>
    <p:extLst>
      <p:ext uri="{BB962C8B-B14F-4D97-AF65-F5344CB8AC3E}">
        <p14:creationId xmlns:p14="http://schemas.microsoft.com/office/powerpoint/2010/main" val="332710579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order</a:t>
            </a:r>
            <a:endParaRPr lang="en" dirty="0">
              <a:solidFill>
                <a:srgbClr val="138A7E"/>
              </a:solidFill>
            </a:endParaRPr>
          </a:p>
        </p:txBody>
      </p:sp>
      <p:pic>
        <p:nvPicPr>
          <p:cNvPr id="5" name="Imagen 4" descr="Screen Shot 2016-01-08 at 17.38.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903" y="1166466"/>
            <a:ext cx="3032603" cy="3252965"/>
          </a:xfrm>
          <a:prstGeom prst="rect">
            <a:avLst/>
          </a:prstGeom>
        </p:spPr>
      </p:pic>
      <p:pic>
        <p:nvPicPr>
          <p:cNvPr id="8" name="Imagen 7" descr="Screen Shot 2016-01-08 at 17.40.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17" y="1166466"/>
            <a:ext cx="4953000" cy="1866900"/>
          </a:xfrm>
          <a:prstGeom prst="rect">
            <a:avLst/>
          </a:prstGeom>
        </p:spPr>
      </p:pic>
      <p:sp>
        <p:nvSpPr>
          <p:cNvPr id="9" name="CuadroTexto 8"/>
          <p:cNvSpPr txBox="1"/>
          <p:nvPr/>
        </p:nvSpPr>
        <p:spPr>
          <a:xfrm>
            <a:off x="163517" y="903563"/>
            <a:ext cx="2010975" cy="307777"/>
          </a:xfrm>
          <a:prstGeom prst="rect">
            <a:avLst/>
          </a:prstGeom>
          <a:noFill/>
        </p:spPr>
        <p:txBody>
          <a:bodyPr wrap="none" rtlCol="0">
            <a:spAutoFit/>
          </a:bodyPr>
          <a:lstStyle/>
          <a:p>
            <a:r>
              <a:rPr lang="en" dirty="0" smtClean="0">
                <a:solidFill>
                  <a:srgbClr val="FFFFFF"/>
                </a:solidFill>
              </a:rPr>
              <a:t>Release template spec</a:t>
            </a:r>
            <a:endParaRPr lang="en" dirty="0">
              <a:solidFill>
                <a:srgbClr val="FFFFFF"/>
              </a:solidFill>
            </a:endParaRPr>
          </a:p>
        </p:txBody>
      </p:sp>
      <p:sp>
        <p:nvSpPr>
          <p:cNvPr id="10" name="CuadroTexto 9"/>
          <p:cNvSpPr txBox="1"/>
          <p:nvPr/>
        </p:nvSpPr>
        <p:spPr>
          <a:xfrm>
            <a:off x="5662903" y="858689"/>
            <a:ext cx="1877437" cy="307777"/>
          </a:xfrm>
          <a:prstGeom prst="rect">
            <a:avLst/>
          </a:prstGeom>
          <a:noFill/>
        </p:spPr>
        <p:txBody>
          <a:bodyPr wrap="none" rtlCol="0">
            <a:spAutoFit/>
          </a:bodyPr>
          <a:lstStyle/>
          <a:p>
            <a:r>
              <a:rPr lang="en" dirty="0" smtClean="0">
                <a:solidFill>
                  <a:srgbClr val="FFFFFF"/>
                </a:solidFill>
              </a:rPr>
              <a:t>Deployment manifest</a:t>
            </a:r>
            <a:endParaRPr lang="en" dirty="0">
              <a:solidFill>
                <a:srgbClr val="FFFFFF"/>
              </a:solidFill>
            </a:endParaRPr>
          </a:p>
        </p:txBody>
      </p:sp>
      <p:sp>
        <p:nvSpPr>
          <p:cNvPr id="12" name="Elipse 11"/>
          <p:cNvSpPr/>
          <p:nvPr/>
        </p:nvSpPr>
        <p:spPr>
          <a:xfrm>
            <a:off x="8077734" y="3278594"/>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3" name="Elipse 12"/>
          <p:cNvSpPr/>
          <p:nvPr/>
        </p:nvSpPr>
        <p:spPr>
          <a:xfrm>
            <a:off x="7799539" y="396517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4" name="Elipse 13"/>
          <p:cNvSpPr/>
          <p:nvPr/>
        </p:nvSpPr>
        <p:spPr>
          <a:xfrm>
            <a:off x="2844762" y="2122583"/>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5" name="Elipse 14"/>
          <p:cNvSpPr/>
          <p:nvPr/>
        </p:nvSpPr>
        <p:spPr>
          <a:xfrm>
            <a:off x="223258" y="307619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6" name="Elipse 15"/>
          <p:cNvSpPr/>
          <p:nvPr/>
        </p:nvSpPr>
        <p:spPr>
          <a:xfrm>
            <a:off x="223258" y="356036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7" name="Elipse 16"/>
          <p:cNvSpPr/>
          <p:nvPr/>
        </p:nvSpPr>
        <p:spPr>
          <a:xfrm>
            <a:off x="223258" y="401462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8" name="CuadroTexto 17"/>
          <p:cNvSpPr txBox="1"/>
          <p:nvPr/>
        </p:nvSpPr>
        <p:spPr>
          <a:xfrm>
            <a:off x="664754" y="3124705"/>
            <a:ext cx="1322372" cy="307777"/>
          </a:xfrm>
          <a:prstGeom prst="rect">
            <a:avLst/>
          </a:prstGeom>
          <a:noFill/>
        </p:spPr>
        <p:txBody>
          <a:bodyPr wrap="none" rtlCol="0">
            <a:spAutoFit/>
          </a:bodyPr>
          <a:lstStyle/>
          <a:p>
            <a:r>
              <a:rPr lang="en" dirty="0" smtClean="0">
                <a:solidFill>
                  <a:srgbClr val="FFFFFF"/>
                </a:solidFill>
              </a:rPr>
              <a:t>Job properties</a:t>
            </a:r>
            <a:endParaRPr lang="en" dirty="0">
              <a:solidFill>
                <a:srgbClr val="FFFFFF"/>
              </a:solidFill>
            </a:endParaRPr>
          </a:p>
        </p:txBody>
      </p:sp>
      <p:sp>
        <p:nvSpPr>
          <p:cNvPr id="19" name="CuadroTexto 18"/>
          <p:cNvSpPr txBox="1"/>
          <p:nvPr/>
        </p:nvSpPr>
        <p:spPr>
          <a:xfrm>
            <a:off x="664754" y="3605555"/>
            <a:ext cx="1561871" cy="307777"/>
          </a:xfrm>
          <a:prstGeom prst="rect">
            <a:avLst/>
          </a:prstGeom>
          <a:noFill/>
        </p:spPr>
        <p:txBody>
          <a:bodyPr wrap="none" rtlCol="0">
            <a:spAutoFit/>
          </a:bodyPr>
          <a:lstStyle/>
          <a:p>
            <a:r>
              <a:rPr lang="en" dirty="0" smtClean="0">
                <a:solidFill>
                  <a:srgbClr val="FFFFFF"/>
                </a:solidFill>
              </a:rPr>
              <a:t>Global properties</a:t>
            </a:r>
            <a:endParaRPr lang="en" dirty="0">
              <a:solidFill>
                <a:srgbClr val="FFFFFF"/>
              </a:solidFill>
            </a:endParaRPr>
          </a:p>
        </p:txBody>
      </p:sp>
      <p:sp>
        <p:nvSpPr>
          <p:cNvPr id="20" name="CuadroTexto 19"/>
          <p:cNvSpPr txBox="1"/>
          <p:nvPr/>
        </p:nvSpPr>
        <p:spPr>
          <a:xfrm>
            <a:off x="675432" y="4059419"/>
            <a:ext cx="2172390" cy="307777"/>
          </a:xfrm>
          <a:prstGeom prst="rect">
            <a:avLst/>
          </a:prstGeom>
          <a:noFill/>
        </p:spPr>
        <p:txBody>
          <a:bodyPr wrap="none" rtlCol="0">
            <a:spAutoFit/>
          </a:bodyPr>
          <a:lstStyle/>
          <a:p>
            <a:r>
              <a:rPr lang="en" dirty="0" smtClean="0">
                <a:solidFill>
                  <a:srgbClr val="FFFFFF"/>
                </a:solidFill>
              </a:rPr>
              <a:t>Release template default</a:t>
            </a:r>
            <a:endParaRPr lang="en" dirty="0">
              <a:solidFill>
                <a:srgbClr val="FFFFFF"/>
              </a:solidFill>
            </a:endParaRPr>
          </a:p>
        </p:txBody>
      </p:sp>
    </p:spTree>
    <p:extLst>
      <p:ext uri="{BB962C8B-B14F-4D97-AF65-F5344CB8AC3E}">
        <p14:creationId xmlns:p14="http://schemas.microsoft.com/office/powerpoint/2010/main" val="284773145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Changing the deployment manifest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An update of a release or stemcell version will trigger the compilation of (newer) packages and the update of the affected jobs</a:t>
            </a:r>
          </a:p>
          <a:p>
            <a:pPr marL="179388" indent="-179388"/>
            <a:r>
              <a:rPr lang="en" sz="2400" dirty="0" smtClean="0"/>
              <a:t>An </a:t>
            </a:r>
            <a:r>
              <a:rPr lang="en" sz="2400" dirty="0"/>
              <a:t>update of a network properties might trigger a VM recreation (ie: modifying the network security group</a:t>
            </a:r>
            <a:r>
              <a:rPr lang="en" sz="2400" dirty="0" smtClean="0"/>
              <a:t>)</a:t>
            </a:r>
          </a:p>
          <a:p>
            <a:pPr marL="179388" indent="-179388"/>
            <a:r>
              <a:rPr lang="en" sz="2400" dirty="0" smtClean="0"/>
              <a:t>An update of a resource pool’s properties or a job’s resource pool will trigger a VM recreation</a:t>
            </a:r>
          </a:p>
          <a:p>
            <a:pPr marL="179388" indent="-179388"/>
            <a:r>
              <a:rPr lang="en" sz="2400" dirty="0" smtClean="0"/>
              <a:t>An update of a job’s network will trigger a VM recreation</a:t>
            </a:r>
          </a:p>
          <a:p>
            <a:pPr marL="179388" indent="-179388"/>
            <a:r>
              <a:rPr lang="en" sz="2400" dirty="0" smtClean="0"/>
              <a:t>An update of a job’s property will trigger the update of the job</a:t>
            </a:r>
          </a:p>
        </p:txBody>
      </p:sp>
    </p:spTree>
    <p:extLst>
      <p:ext uri="{BB962C8B-B14F-4D97-AF65-F5344CB8AC3E}">
        <p14:creationId xmlns:p14="http://schemas.microsoft.com/office/powerpoint/2010/main" val="276283979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considerations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Everything inside a VM is considered ephemeral except an</a:t>
            </a:r>
            <a:r>
              <a:rPr lang="es-ES_tradnl" sz="2400" dirty="0" smtClean="0"/>
              <a:t>y</a:t>
            </a:r>
            <a:r>
              <a:rPr lang="en" sz="2400" dirty="0" smtClean="0"/>
              <a:t> attached persistent disk</a:t>
            </a:r>
          </a:p>
          <a:p>
            <a:pPr marL="179388" indent="-179388"/>
            <a:r>
              <a:rPr lang="en" sz="2400" dirty="0" smtClean="0"/>
              <a:t>A VM recreation will keep all data from the persistent disk intact</a:t>
            </a:r>
          </a:p>
          <a:p>
            <a:pPr marL="179388" indent="-179388"/>
            <a:r>
              <a:rPr lang="en" sz="2400" dirty="0" smtClean="0"/>
              <a:t>An update of the size and/or type of a persistent disk will trigger a migration of the data to a new persistent disk</a:t>
            </a:r>
          </a:p>
        </p:txBody>
      </p:sp>
    </p:spTree>
    <p:extLst>
      <p:ext uri="{BB962C8B-B14F-4D97-AF65-F5344CB8AC3E}">
        <p14:creationId xmlns:p14="http://schemas.microsoft.com/office/powerpoint/2010/main" val="33765998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disks</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235129" y="1014299"/>
            <a:ext cx="478500" cy="560700"/>
          </a:xfrm>
          <a:prstGeom prst="rect">
            <a:avLst/>
          </a:prstGeom>
          <a:noFill/>
          <a:ln>
            <a:noFill/>
          </a:ln>
        </p:spPr>
      </p:pic>
      <p:sp>
        <p:nvSpPr>
          <p:cNvPr id="6" name="Disco magnético 5"/>
          <p:cNvSpPr/>
          <p:nvPr/>
        </p:nvSpPr>
        <p:spPr>
          <a:xfrm>
            <a:off x="6126433" y="105425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sp>
        <p:nvSpPr>
          <p:cNvPr id="7" name="Marcador de texto 2"/>
          <p:cNvSpPr>
            <a:spLocks noGrp="1"/>
          </p:cNvSpPr>
          <p:nvPr>
            <p:ph type="body" idx="1"/>
          </p:nvPr>
        </p:nvSpPr>
        <p:spPr>
          <a:xfrm>
            <a:off x="163517" y="953888"/>
            <a:ext cx="4218735" cy="3526660"/>
          </a:xfrm>
        </p:spPr>
        <p:txBody>
          <a:bodyPr/>
          <a:lstStyle/>
          <a:p>
            <a:pPr marL="457200" indent="-457200">
              <a:buFont typeface="+mj-lt"/>
              <a:buAutoNum type="arabicPeriod"/>
            </a:pPr>
            <a:r>
              <a:rPr lang="en" sz="2400" dirty="0" smtClean="0"/>
              <a:t>A PD is attached to a VM</a:t>
            </a:r>
          </a:p>
          <a:p>
            <a:pPr marL="0" indent="0">
              <a:buNone/>
            </a:pPr>
            <a:endParaRPr lang="en" sz="2400" dirty="0" smtClean="0"/>
          </a:p>
          <a:p>
            <a:pPr marL="457200" indent="-457200">
              <a:buFont typeface="+mj-lt"/>
              <a:buAutoNum type="arabicPeriod"/>
            </a:pPr>
            <a:r>
              <a:rPr lang="en" sz="2400" dirty="0" smtClean="0"/>
              <a:t>If the VM is deleted, the PD remains</a:t>
            </a:r>
          </a:p>
          <a:p>
            <a:pPr marL="0" indent="0">
              <a:buNone/>
            </a:pPr>
            <a:endParaRPr lang="en" sz="2400" dirty="0" smtClean="0"/>
          </a:p>
          <a:p>
            <a:pPr marL="457200" indent="-457200">
              <a:buFont typeface="+mj-lt"/>
              <a:buAutoNum type="arabicPeriod"/>
            </a:pPr>
            <a:r>
              <a:rPr lang="en" sz="2400" dirty="0" smtClean="0"/>
              <a:t>The old PD is reattached to the new VM</a:t>
            </a:r>
          </a:p>
        </p:txBody>
      </p:sp>
      <p:cxnSp>
        <p:nvCxnSpPr>
          <p:cNvPr id="9" name="Conector recto de flecha 8"/>
          <p:cNvCxnSpPr>
            <a:stCxn id="6" idx="2"/>
            <a:endCxn id="5" idx="3"/>
          </p:cNvCxnSpPr>
          <p:nvPr/>
        </p:nvCxnSpPr>
        <p:spPr>
          <a:xfrm flipH="1" flipV="1">
            <a:off x="5713629" y="1294649"/>
            <a:ext cx="412804" cy="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Shape 1195"/>
          <p:cNvPicPr preferRelativeResize="0"/>
          <p:nvPr/>
        </p:nvPicPr>
        <p:blipFill rotWithShape="1">
          <a:blip r:embed="rId3">
            <a:alphaModFix amt="25000"/>
          </a:blip>
          <a:srcRect/>
          <a:stretch/>
        </p:blipFill>
        <p:spPr>
          <a:xfrm>
            <a:off x="5235129" y="1940711"/>
            <a:ext cx="478500" cy="560700"/>
          </a:xfrm>
          <a:prstGeom prst="rect">
            <a:avLst/>
          </a:prstGeom>
          <a:noFill/>
          <a:ln>
            <a:noFill/>
          </a:ln>
        </p:spPr>
      </p:pic>
      <p:sp>
        <p:nvSpPr>
          <p:cNvPr id="11" name="Disco magnético 10"/>
          <p:cNvSpPr/>
          <p:nvPr/>
        </p:nvSpPr>
        <p:spPr>
          <a:xfrm>
            <a:off x="6126433" y="1980669"/>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pic>
        <p:nvPicPr>
          <p:cNvPr id="13" name="Shape 1195"/>
          <p:cNvPicPr preferRelativeResize="0"/>
          <p:nvPr/>
        </p:nvPicPr>
        <p:blipFill rotWithShape="1">
          <a:blip r:embed="rId3">
            <a:alphaModFix/>
          </a:blip>
          <a:srcRect/>
          <a:stretch/>
        </p:blipFill>
        <p:spPr>
          <a:xfrm>
            <a:off x="5235129" y="3693729"/>
            <a:ext cx="478500" cy="560700"/>
          </a:xfrm>
          <a:prstGeom prst="rect">
            <a:avLst/>
          </a:prstGeom>
          <a:noFill/>
          <a:ln>
            <a:noFill/>
          </a:ln>
        </p:spPr>
      </p:pic>
      <p:sp>
        <p:nvSpPr>
          <p:cNvPr id="14" name="Disco magnético 13"/>
          <p:cNvSpPr/>
          <p:nvPr/>
        </p:nvSpPr>
        <p:spPr>
          <a:xfrm>
            <a:off x="6126433" y="307756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cxnSp>
        <p:nvCxnSpPr>
          <p:cNvPr id="15" name="Conector recto de flecha 14"/>
          <p:cNvCxnSpPr>
            <a:stCxn id="14" idx="2"/>
            <a:endCxn id="13" idx="3"/>
          </p:cNvCxnSpPr>
          <p:nvPr/>
        </p:nvCxnSpPr>
        <p:spPr>
          <a:xfrm flipH="1">
            <a:off x="5713629" y="3321585"/>
            <a:ext cx="412804" cy="652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Shape 1195"/>
          <p:cNvPicPr preferRelativeResize="0"/>
          <p:nvPr/>
        </p:nvPicPr>
        <p:blipFill rotWithShape="1">
          <a:blip r:embed="rId3">
            <a:alphaModFix amt="25000"/>
          </a:blip>
          <a:srcRect/>
          <a:stretch/>
        </p:blipFill>
        <p:spPr>
          <a:xfrm>
            <a:off x="5235129" y="3077567"/>
            <a:ext cx="478500" cy="560700"/>
          </a:xfrm>
          <a:prstGeom prst="rect">
            <a:avLst/>
          </a:prstGeom>
          <a:noFill/>
          <a:ln>
            <a:noFill/>
          </a:ln>
        </p:spPr>
      </p:pic>
      <p:pic>
        <p:nvPicPr>
          <p:cNvPr id="23" name="Imagen 22"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1940209"/>
            <a:ext cx="530897" cy="530897"/>
          </a:xfrm>
          <a:prstGeom prst="rect">
            <a:avLst/>
          </a:prstGeom>
        </p:spPr>
      </p:pic>
      <p:pic>
        <p:nvPicPr>
          <p:cNvPr id="24" name="Imagen 23"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3077567"/>
            <a:ext cx="530897" cy="530897"/>
          </a:xfrm>
          <a:prstGeom prst="rect">
            <a:avLst/>
          </a:prstGeom>
        </p:spPr>
      </p:pic>
    </p:spTree>
    <p:extLst>
      <p:ext uri="{BB962C8B-B14F-4D97-AF65-F5344CB8AC3E}">
        <p14:creationId xmlns:p14="http://schemas.microsoft.com/office/powerpoint/2010/main" val="104969446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migration</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409548" y="1003850"/>
            <a:ext cx="478500" cy="560700"/>
          </a:xfrm>
          <a:prstGeom prst="rect">
            <a:avLst/>
          </a:prstGeom>
          <a:noFill/>
          <a:ln>
            <a:noFill/>
          </a:ln>
        </p:spPr>
      </p:pic>
      <p:sp>
        <p:nvSpPr>
          <p:cNvPr id="6" name="Disco magnético 5"/>
          <p:cNvSpPr/>
          <p:nvPr/>
        </p:nvSpPr>
        <p:spPr>
          <a:xfrm>
            <a:off x="6300852" y="932991"/>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7" name="Marcador de texto 2"/>
          <p:cNvSpPr>
            <a:spLocks noGrp="1"/>
          </p:cNvSpPr>
          <p:nvPr>
            <p:ph type="body" idx="1"/>
          </p:nvPr>
        </p:nvSpPr>
        <p:spPr>
          <a:xfrm>
            <a:off x="163517" y="953888"/>
            <a:ext cx="4447659" cy="3526660"/>
          </a:xfrm>
        </p:spPr>
        <p:txBody>
          <a:bodyPr/>
          <a:lstStyle/>
          <a:p>
            <a:pPr marL="457200" indent="-457200">
              <a:buFont typeface="+mj-lt"/>
              <a:buAutoNum type="arabicPeriod"/>
            </a:pPr>
            <a:r>
              <a:rPr lang="en" sz="2400" dirty="0" smtClean="0"/>
              <a:t>A new PD is created with the new properties</a:t>
            </a:r>
          </a:p>
          <a:p>
            <a:pPr marL="457200" indent="-457200">
              <a:buFont typeface="+mj-lt"/>
              <a:buAutoNum type="arabicPeriod"/>
            </a:pPr>
            <a:r>
              <a:rPr lang="en" sz="2400" dirty="0" smtClean="0"/>
              <a:t>The new PD is attached to the VM</a:t>
            </a:r>
          </a:p>
          <a:p>
            <a:pPr marL="457200" indent="-457200">
              <a:buFont typeface="+mj-lt"/>
              <a:buAutoNum type="arabicPeriod"/>
            </a:pPr>
            <a:r>
              <a:rPr lang="en" sz="2400" dirty="0" smtClean="0"/>
              <a:t>The BOSH agent migrates the data from the old PD to the new PD</a:t>
            </a:r>
          </a:p>
          <a:p>
            <a:pPr marL="457200" indent="-457200">
              <a:buFont typeface="+mj-lt"/>
              <a:buAutoNum type="arabicPeriod"/>
            </a:pPr>
            <a:r>
              <a:rPr lang="en" sz="2400" dirty="0" smtClean="0"/>
              <a:t>The old PD is detached and deleted</a:t>
            </a:r>
          </a:p>
        </p:txBody>
      </p:sp>
      <p:cxnSp>
        <p:nvCxnSpPr>
          <p:cNvPr id="9" name="Conector recto de flecha 8"/>
          <p:cNvCxnSpPr>
            <a:stCxn id="6" idx="2"/>
            <a:endCxn id="5" idx="3"/>
          </p:cNvCxnSpPr>
          <p:nvPr/>
        </p:nvCxnSpPr>
        <p:spPr>
          <a:xfrm flipH="1">
            <a:off x="5888048" y="1118178"/>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Disco magnético 15"/>
          <p:cNvSpPr/>
          <p:nvPr/>
        </p:nvSpPr>
        <p:spPr>
          <a:xfrm>
            <a:off x="6311754" y="1379363"/>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pic>
        <p:nvPicPr>
          <p:cNvPr id="17" name="Shape 1195"/>
          <p:cNvPicPr preferRelativeResize="0"/>
          <p:nvPr/>
        </p:nvPicPr>
        <p:blipFill rotWithShape="1">
          <a:blip r:embed="rId3">
            <a:alphaModFix/>
          </a:blip>
          <a:srcRect/>
          <a:stretch/>
        </p:blipFill>
        <p:spPr>
          <a:xfrm>
            <a:off x="5431350" y="1892106"/>
            <a:ext cx="478500" cy="560700"/>
          </a:xfrm>
          <a:prstGeom prst="rect">
            <a:avLst/>
          </a:prstGeom>
          <a:noFill/>
          <a:ln>
            <a:noFill/>
          </a:ln>
        </p:spPr>
      </p:pic>
      <p:sp>
        <p:nvSpPr>
          <p:cNvPr id="18" name="Disco magnético 17"/>
          <p:cNvSpPr/>
          <p:nvPr/>
        </p:nvSpPr>
        <p:spPr>
          <a:xfrm>
            <a:off x="6322654" y="182124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0" name="Conector recto de flecha 19"/>
          <p:cNvCxnSpPr>
            <a:stCxn id="18" idx="2"/>
            <a:endCxn id="17" idx="3"/>
          </p:cNvCxnSpPr>
          <p:nvPr/>
        </p:nvCxnSpPr>
        <p:spPr>
          <a:xfrm flipH="1">
            <a:off x="5909850" y="2006434"/>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Disco magnético 20"/>
          <p:cNvSpPr/>
          <p:nvPr/>
        </p:nvSpPr>
        <p:spPr>
          <a:xfrm>
            <a:off x="6333556" y="2267619"/>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2" name="Conector recto de flecha 21"/>
          <p:cNvCxnSpPr>
            <a:stCxn id="21" idx="2"/>
          </p:cNvCxnSpPr>
          <p:nvPr/>
        </p:nvCxnSpPr>
        <p:spPr>
          <a:xfrm flipH="1" flipV="1">
            <a:off x="5909850" y="2191621"/>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Shape 1195"/>
          <p:cNvPicPr preferRelativeResize="0"/>
          <p:nvPr/>
        </p:nvPicPr>
        <p:blipFill rotWithShape="1">
          <a:blip r:embed="rId3">
            <a:alphaModFix/>
          </a:blip>
          <a:srcRect/>
          <a:stretch/>
        </p:blipFill>
        <p:spPr>
          <a:xfrm>
            <a:off x="5442252" y="2796714"/>
            <a:ext cx="478500" cy="560700"/>
          </a:xfrm>
          <a:prstGeom prst="rect">
            <a:avLst/>
          </a:prstGeom>
          <a:noFill/>
          <a:ln>
            <a:noFill/>
          </a:ln>
        </p:spPr>
      </p:pic>
      <p:sp>
        <p:nvSpPr>
          <p:cNvPr id="26" name="Disco magnético 25"/>
          <p:cNvSpPr/>
          <p:nvPr/>
        </p:nvSpPr>
        <p:spPr>
          <a:xfrm>
            <a:off x="6333556" y="2725855"/>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7" name="Conector recto de flecha 26"/>
          <p:cNvCxnSpPr>
            <a:stCxn id="26" idx="2"/>
            <a:endCxn id="25" idx="3"/>
          </p:cNvCxnSpPr>
          <p:nvPr/>
        </p:nvCxnSpPr>
        <p:spPr>
          <a:xfrm flipH="1">
            <a:off x="5920752" y="2911042"/>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Disco magnético 27"/>
          <p:cNvSpPr/>
          <p:nvPr/>
        </p:nvSpPr>
        <p:spPr>
          <a:xfrm>
            <a:off x="6344458" y="317222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9" name="Conector recto de flecha 28"/>
          <p:cNvCxnSpPr>
            <a:stCxn id="28" idx="2"/>
          </p:cNvCxnSpPr>
          <p:nvPr/>
        </p:nvCxnSpPr>
        <p:spPr>
          <a:xfrm flipH="1" flipV="1">
            <a:off x="5920752" y="3096229"/>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5" name="Shape 1195"/>
          <p:cNvPicPr preferRelativeResize="0"/>
          <p:nvPr/>
        </p:nvPicPr>
        <p:blipFill rotWithShape="1">
          <a:blip r:embed="rId3">
            <a:alphaModFix/>
          </a:blip>
          <a:srcRect/>
          <a:stretch/>
        </p:blipFill>
        <p:spPr>
          <a:xfrm>
            <a:off x="5425899" y="3766955"/>
            <a:ext cx="478500" cy="560700"/>
          </a:xfrm>
          <a:prstGeom prst="rect">
            <a:avLst/>
          </a:prstGeom>
          <a:noFill/>
          <a:ln>
            <a:noFill/>
          </a:ln>
        </p:spPr>
      </p:pic>
      <p:sp>
        <p:nvSpPr>
          <p:cNvPr id="36" name="Disco magnético 35"/>
          <p:cNvSpPr/>
          <p:nvPr/>
        </p:nvSpPr>
        <p:spPr>
          <a:xfrm>
            <a:off x="6317203" y="3696096"/>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38" name="Disco magnético 37"/>
          <p:cNvSpPr/>
          <p:nvPr/>
        </p:nvSpPr>
        <p:spPr>
          <a:xfrm>
            <a:off x="6328105" y="4142468"/>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39" name="Conector recto de flecha 38"/>
          <p:cNvCxnSpPr>
            <a:stCxn id="38" idx="2"/>
          </p:cNvCxnSpPr>
          <p:nvPr/>
        </p:nvCxnSpPr>
        <p:spPr>
          <a:xfrm flipH="1" flipV="1">
            <a:off x="5904399" y="4066470"/>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 name="Imagen 39"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03" y="3696096"/>
            <a:ext cx="375513" cy="375513"/>
          </a:xfrm>
          <a:prstGeom prst="rect">
            <a:avLst/>
          </a:prstGeom>
        </p:spPr>
      </p:pic>
      <p:cxnSp>
        <p:nvCxnSpPr>
          <p:cNvPr id="42" name="Conector curvado 41"/>
          <p:cNvCxnSpPr>
            <a:stCxn id="26" idx="4"/>
            <a:endCxn id="28" idx="4"/>
          </p:cNvCxnSpPr>
          <p:nvPr/>
        </p:nvCxnSpPr>
        <p:spPr>
          <a:xfrm>
            <a:off x="6666040" y="2911042"/>
            <a:ext cx="10902" cy="446372"/>
          </a:xfrm>
          <a:prstGeom prst="curvedConnector3">
            <a:avLst>
              <a:gd name="adj1" fmla="val 219686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72784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a:t>
            </a:r>
            <a:r>
              <a:rPr lang="en-US" dirty="0" smtClean="0">
                <a:solidFill>
                  <a:srgbClr val="138A7E"/>
                </a:solidFill>
              </a:rPr>
              <a:t>2.0</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nchor="ctr"/>
          <a:lstStyle/>
          <a:p>
            <a:pPr marL="0" indent="0">
              <a:buNone/>
            </a:pPr>
            <a:r>
              <a:rPr lang="en-US" sz="2000" dirty="0" smtClean="0"/>
              <a:t>Better Documentation (Guns don</a:t>
            </a:r>
            <a:r>
              <a:rPr lang="uk-UA" sz="2000" dirty="0" smtClean="0"/>
              <a:t>’</a:t>
            </a:r>
            <a:r>
              <a:rPr lang="en-US" sz="2000" dirty="0" smtClean="0"/>
              <a:t>t kill people, manifests kill people)</a:t>
            </a:r>
          </a:p>
          <a:p>
            <a:pPr marL="0" indent="0">
              <a:buNone/>
            </a:pPr>
            <a:r>
              <a:rPr lang="en-US" sz="2000" dirty="0" smtClean="0"/>
              <a:t>Cloud </a:t>
            </a:r>
            <a:r>
              <a:rPr lang="en-US" sz="2000" dirty="0" err="1" smtClean="0"/>
              <a:t>Config</a:t>
            </a:r>
            <a:r>
              <a:rPr lang="en-US" sz="2000" dirty="0" smtClean="0"/>
              <a:t> – IAAS agnostic manifests</a:t>
            </a:r>
          </a:p>
          <a:p>
            <a:pPr marL="0" indent="0">
              <a:buNone/>
            </a:pPr>
            <a:r>
              <a:rPr lang="en-US" sz="2000" dirty="0" smtClean="0"/>
              <a:t>Runtime </a:t>
            </a:r>
            <a:r>
              <a:rPr lang="en-US" sz="2000" dirty="0" err="1" smtClean="0"/>
              <a:t>Config</a:t>
            </a:r>
            <a:r>
              <a:rPr lang="en-US" sz="2000" dirty="0" smtClean="0"/>
              <a:t> – IAAS agnostic configuration</a:t>
            </a:r>
            <a:endParaRPr lang="en-US" sz="2000" dirty="0"/>
          </a:p>
          <a:p>
            <a:pPr marL="0" indent="0">
              <a:buNone/>
            </a:pPr>
            <a:r>
              <a:rPr lang="en-US" sz="2000" dirty="0" err="1" smtClean="0"/>
              <a:t>Maifest</a:t>
            </a:r>
            <a:r>
              <a:rPr lang="en-US" sz="2000" dirty="0" smtClean="0"/>
              <a:t> V2 Schema</a:t>
            </a:r>
          </a:p>
          <a:p>
            <a:pPr marL="0" indent="0">
              <a:buNone/>
            </a:pPr>
            <a:r>
              <a:rPr lang="en-US" sz="2000" dirty="0" smtClean="0"/>
              <a:t>Links</a:t>
            </a:r>
          </a:p>
          <a:p>
            <a:pPr marL="0" indent="0">
              <a:buNone/>
            </a:pPr>
            <a:r>
              <a:rPr lang="en-US" sz="2000" dirty="0" smtClean="0"/>
              <a:t>External CPI</a:t>
            </a:r>
          </a:p>
          <a:p>
            <a:pPr marL="0" indent="0">
              <a:buNone/>
            </a:pPr>
            <a:r>
              <a:rPr lang="en-US" sz="2000" dirty="0" smtClean="0"/>
              <a:t>UAA Integration</a:t>
            </a:r>
            <a:endParaRPr lang="en-US" sz="2000" dirty="0" smtClean="0"/>
          </a:p>
          <a:p>
            <a:pPr marL="0" indent="0">
              <a:buNone/>
            </a:pPr>
            <a:r>
              <a:rPr lang="en-US" sz="2000" dirty="0" smtClean="0"/>
              <a:t>Dynamic Provisioning</a:t>
            </a:r>
          </a:p>
          <a:p>
            <a:pPr marL="0" indent="0">
              <a:buNone/>
            </a:pPr>
            <a:endParaRPr lang="en" sz="2000" dirty="0" smtClean="0"/>
          </a:p>
        </p:txBody>
      </p:sp>
    </p:spTree>
    <p:extLst>
      <p:ext uri="{BB962C8B-B14F-4D97-AF65-F5344CB8AC3E}">
        <p14:creationId xmlns:p14="http://schemas.microsoft.com/office/powerpoint/2010/main" val="377515021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Our first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1790880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Deploying </a:t>
            </a:r>
            <a:r>
              <a:rPr lang="en-US" dirty="0" err="1" smtClean="0">
                <a:solidFill>
                  <a:srgbClr val="138A7E"/>
                </a:solidFill>
              </a:rPr>
              <a:t>Redis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457200" indent="-457200">
              <a:buFont typeface="+mj-lt"/>
              <a:buAutoNum type="arabicPeriod"/>
            </a:pPr>
            <a:r>
              <a:rPr lang="en" sz="2400" dirty="0" smtClean="0"/>
              <a:t>Upload a BOSH stemcell</a:t>
            </a:r>
          </a:p>
          <a:p>
            <a:pPr marL="457200" indent="-457200">
              <a:buFont typeface="+mj-lt"/>
              <a:buAutoNum type="arabicPeriod"/>
            </a:pPr>
            <a:r>
              <a:rPr lang="en" sz="2400" dirty="0" smtClean="0"/>
              <a:t>Upload the Redis BOSH release</a:t>
            </a:r>
          </a:p>
          <a:p>
            <a:pPr marL="457200" indent="-457200">
              <a:buFont typeface="+mj-lt"/>
              <a:buAutoNum type="arabicPeriod"/>
            </a:pPr>
            <a:r>
              <a:rPr lang="en" sz="2400" dirty="0" smtClean="0"/>
              <a:t>Create a BOSH deployment manifest</a:t>
            </a:r>
          </a:p>
          <a:p>
            <a:pPr marL="457200" indent="-457200">
              <a:buFont typeface="+mj-lt"/>
              <a:buAutoNum type="arabicPeriod"/>
            </a:pPr>
            <a:r>
              <a:rPr lang="en" sz="2400" dirty="0" smtClean="0"/>
              <a:t>Set the BOSH deployment manifest</a:t>
            </a:r>
          </a:p>
          <a:p>
            <a:pPr marL="457200" indent="-457200">
              <a:buFont typeface="+mj-lt"/>
              <a:buAutoNum type="arabicPeriod"/>
            </a:pPr>
            <a:r>
              <a:rPr lang="en" sz="2400" dirty="0" smtClean="0"/>
              <a:t>Deploy</a:t>
            </a:r>
          </a:p>
          <a:p>
            <a:pPr marL="457200" indent="-457200">
              <a:buFont typeface="+mj-lt"/>
              <a:buAutoNum type="arabicPeriod"/>
            </a:pPr>
            <a:r>
              <a:rPr lang="en" sz="2400" dirty="0" smtClean="0"/>
              <a:t>Update the BOSH deployment manifest</a:t>
            </a:r>
          </a:p>
          <a:p>
            <a:pPr marL="457200" indent="-457200">
              <a:buFont typeface="+mj-lt"/>
              <a:buAutoNum type="arabicPeriod"/>
            </a:pPr>
            <a:r>
              <a:rPr lang="en" sz="2400" dirty="0" smtClean="0"/>
              <a:t>Deploy changes</a:t>
            </a:r>
          </a:p>
        </p:txBody>
      </p:sp>
    </p:spTree>
    <p:extLst>
      <p:ext uri="{BB962C8B-B14F-4D97-AF65-F5344CB8AC3E}">
        <p14:creationId xmlns:p14="http://schemas.microsoft.com/office/powerpoint/2010/main" val="32940113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Rules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smtClean="0"/>
              <a:t>No disturbances</a:t>
            </a:r>
          </a:p>
          <a:p>
            <a:pPr marL="179388" indent="-179388"/>
            <a:r>
              <a:rPr lang="en" dirty="0" smtClean="0"/>
              <a:t>Respect others</a:t>
            </a:r>
          </a:p>
          <a:p>
            <a:pPr marL="179388" indent="-179388"/>
            <a:r>
              <a:rPr lang="en" dirty="0" smtClean="0"/>
              <a:t>Participation</a:t>
            </a:r>
          </a:p>
          <a:p>
            <a:pPr marL="179388" indent="-179388"/>
            <a:r>
              <a:rPr lang="en" dirty="0" smtClean="0"/>
              <a:t>Ask questions</a:t>
            </a:r>
          </a:p>
          <a:p>
            <a:pPr marL="179388" indent="-179388"/>
            <a:r>
              <a:rPr lang="en" dirty="0" smtClean="0"/>
              <a:t>Give your honest feedback</a:t>
            </a:r>
            <a:endParaRPr lang="en" dirty="0"/>
          </a:p>
        </p:txBody>
      </p:sp>
    </p:spTree>
    <p:extLst>
      <p:ext uri="{BB962C8B-B14F-4D97-AF65-F5344CB8AC3E}">
        <p14:creationId xmlns:p14="http://schemas.microsoft.com/office/powerpoint/2010/main" val="427074635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Upload a BOSH stemcell</a:t>
            </a:r>
            <a:endParaRPr lang="en" dirty="0">
              <a:solidFill>
                <a:srgbClr val="138A7E"/>
              </a:solidFill>
            </a:endParaRPr>
          </a:p>
        </p:txBody>
      </p:sp>
      <p:pic>
        <p:nvPicPr>
          <p:cNvPr id="5" name="Imagen 4" descr="Screen Shot 2016-01-09 at 19.2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75" y="1665997"/>
            <a:ext cx="7809389" cy="2814551"/>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upload stemcell https://bosh.io/d/stemcells/bosh-warden-boshlite-ubuntu-trusty-</a:t>
            </a:r>
            <a:r>
              <a:rPr lang="en" sz="1400" dirty="0" smtClean="0"/>
              <a:t>go_agent</a:t>
            </a:r>
          </a:p>
          <a:p>
            <a:pPr marL="0" indent="0">
              <a:buNone/>
            </a:pPr>
            <a:r>
              <a:rPr lang="en" sz="1400" dirty="0"/>
              <a:t>b</a:t>
            </a:r>
            <a:r>
              <a:rPr lang="en" sz="1400" dirty="0" smtClean="0"/>
              <a:t>osh </a:t>
            </a:r>
            <a:r>
              <a:rPr lang="en" sz="1400" dirty="0"/>
              <a:t>upload stemcell bosh-stemcell-3147-warden-boshlite-ubuntu-trusty-go_agent.tgz</a:t>
            </a:r>
            <a:endParaRPr lang="en" sz="1400" dirty="0" smtClean="0"/>
          </a:p>
        </p:txBody>
      </p:sp>
    </p:spTree>
    <p:extLst>
      <p:ext uri="{BB962C8B-B14F-4D97-AF65-F5344CB8AC3E}">
        <p14:creationId xmlns:p14="http://schemas.microsoft.com/office/powerpoint/2010/main" val="384395735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2. Upload the </a:t>
            </a:r>
            <a:r>
              <a:rPr lang="en-US" dirty="0" err="1" smtClean="0">
                <a:solidFill>
                  <a:srgbClr val="138A7E"/>
                </a:solidFill>
              </a:rPr>
              <a:t>Redis</a:t>
            </a:r>
            <a:r>
              <a:rPr lang="en-US" dirty="0" smtClean="0">
                <a:solidFill>
                  <a:srgbClr val="138A7E"/>
                </a:solidFill>
              </a:rPr>
              <a:t> BOSH release</a:t>
            </a:r>
            <a:endParaRPr lang="en" dirty="0">
              <a:solidFill>
                <a:srgbClr val="138A7E"/>
              </a:solidFill>
            </a:endParaRPr>
          </a:p>
        </p:txBody>
      </p:sp>
      <p:pic>
        <p:nvPicPr>
          <p:cNvPr id="5" name="Imagen 4" descr="Screen Shot 2016-01-09 at 19.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02" y="1624335"/>
            <a:ext cx="5553295" cy="2974086"/>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release https://bosh.io/d/github.com/cloudfoundry-community/redis-boshrelease</a:t>
            </a:r>
            <a:endParaRPr lang="en" sz="1400" dirty="0" smtClean="0"/>
          </a:p>
          <a:p>
            <a:pPr marL="0" indent="0">
              <a:buNone/>
            </a:pPr>
            <a:r>
              <a:rPr lang="en" sz="1400" dirty="0"/>
              <a:t>b</a:t>
            </a:r>
            <a:r>
              <a:rPr lang="en" sz="1400" dirty="0" smtClean="0"/>
              <a:t>osh </a:t>
            </a:r>
            <a:r>
              <a:rPr lang="en" sz="1400" dirty="0"/>
              <a:t>upload release redis-boshrelease-9.1.tgz</a:t>
            </a:r>
            <a:endParaRPr lang="en" sz="1400" dirty="0" smtClean="0"/>
          </a:p>
        </p:txBody>
      </p:sp>
    </p:spTree>
    <p:extLst>
      <p:ext uri="{BB962C8B-B14F-4D97-AF65-F5344CB8AC3E}">
        <p14:creationId xmlns:p14="http://schemas.microsoft.com/office/powerpoint/2010/main" val="291849246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a:t>
            </a:r>
            <a:r>
              <a:rPr lang="en-US" dirty="0" smtClean="0">
                <a:solidFill>
                  <a:srgbClr val="138A7E"/>
                </a:solidFill>
              </a:rPr>
              <a:t>cloud-</a:t>
            </a:r>
            <a:r>
              <a:rPr lang="en-US" dirty="0" err="1" smtClean="0">
                <a:solidFill>
                  <a:srgbClr val="138A7E"/>
                </a:solidFill>
              </a:rPr>
              <a:t>config</a:t>
            </a:r>
            <a:r>
              <a:rPr lang="en-US" dirty="0" smtClean="0">
                <a:solidFill>
                  <a:srgbClr val="138A7E"/>
                </a:solidFill>
              </a:rPr>
              <a:t> </a:t>
            </a:r>
            <a:r>
              <a:rPr lang="en-US" dirty="0" smtClean="0">
                <a:solidFill>
                  <a:srgbClr val="138A7E"/>
                </a:solidFill>
              </a:rPr>
              <a:t>manifest</a:t>
            </a:r>
            <a:endParaRPr lang="en" dirty="0">
              <a:solidFill>
                <a:srgbClr val="138A7E"/>
              </a:solidFill>
            </a:endParaRPr>
          </a:p>
        </p:txBody>
      </p:sp>
      <p:pic>
        <p:nvPicPr>
          <p:cNvPr id="3" name="Imagen 2" descr="Screen Shot 2016-01-10 at 12.1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50" y="1041099"/>
            <a:ext cx="4487613" cy="3267297"/>
          </a:xfrm>
          <a:prstGeom prst="rect">
            <a:avLst/>
          </a:prstGeom>
        </p:spPr>
      </p:pic>
      <p:sp>
        <p:nvSpPr>
          <p:cNvPr id="4" name="CuadroTexto 3"/>
          <p:cNvSpPr txBox="1"/>
          <p:nvPr/>
        </p:nvSpPr>
        <p:spPr>
          <a:xfrm>
            <a:off x="5075238" y="1207270"/>
            <a:ext cx="1415772" cy="307777"/>
          </a:xfrm>
          <a:prstGeom prst="rect">
            <a:avLst/>
          </a:prstGeom>
          <a:noFill/>
        </p:spPr>
        <p:txBody>
          <a:bodyPr wrap="none" rtlCol="0">
            <a:spAutoFit/>
          </a:bodyPr>
          <a:lstStyle/>
          <a:p>
            <a:r>
              <a:rPr lang="en" dirty="0" smtClean="0">
                <a:solidFill>
                  <a:schemeClr val="bg1"/>
                </a:solidFill>
              </a:rPr>
              <a:t>Networks block</a:t>
            </a:r>
            <a:endParaRPr lang="en" dirty="0">
              <a:solidFill>
                <a:schemeClr val="bg1"/>
              </a:solidFill>
            </a:endParaRPr>
          </a:p>
        </p:txBody>
      </p:sp>
      <p:sp>
        <p:nvSpPr>
          <p:cNvPr id="5" name="CuadroTexto 4"/>
          <p:cNvSpPr txBox="1"/>
          <p:nvPr/>
        </p:nvSpPr>
        <p:spPr>
          <a:xfrm>
            <a:off x="5075238" y="3043963"/>
            <a:ext cx="1928733" cy="307777"/>
          </a:xfrm>
          <a:prstGeom prst="rect">
            <a:avLst/>
          </a:prstGeom>
          <a:noFill/>
        </p:spPr>
        <p:txBody>
          <a:bodyPr wrap="none" rtlCol="0">
            <a:spAutoFit/>
          </a:bodyPr>
          <a:lstStyle/>
          <a:p>
            <a:r>
              <a:rPr lang="en" dirty="0" smtClean="0">
                <a:solidFill>
                  <a:schemeClr val="bg1"/>
                </a:solidFill>
              </a:rPr>
              <a:t>Resource Pools block</a:t>
            </a:r>
            <a:endParaRPr lang="en" dirty="0">
              <a:solidFill>
                <a:schemeClr val="bg1"/>
              </a:solidFill>
            </a:endParaRPr>
          </a:p>
        </p:txBody>
      </p:sp>
      <p:cxnSp>
        <p:nvCxnSpPr>
          <p:cNvPr id="7" name="Conector recto de flecha 6"/>
          <p:cNvCxnSpPr>
            <a:stCxn id="4" idx="1"/>
          </p:cNvCxnSpPr>
          <p:nvPr/>
        </p:nvCxnSpPr>
        <p:spPr>
          <a:xfrm flipH="1">
            <a:off x="2158423" y="1361159"/>
            <a:ext cx="291681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flipV="1">
            <a:off x="2196577" y="3166908"/>
            <a:ext cx="2878661" cy="30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13001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07.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5" y="1024934"/>
            <a:ext cx="4410079" cy="3426816"/>
          </a:xfrm>
          <a:prstGeom prst="rect">
            <a:avLst/>
          </a:prstGeom>
        </p:spPr>
      </p:pic>
      <p:sp>
        <p:nvSpPr>
          <p:cNvPr id="4" name="CuadroTexto 3"/>
          <p:cNvSpPr txBox="1"/>
          <p:nvPr/>
        </p:nvSpPr>
        <p:spPr>
          <a:xfrm>
            <a:off x="5075238" y="1207270"/>
            <a:ext cx="2672526" cy="307777"/>
          </a:xfrm>
          <a:prstGeom prst="rect">
            <a:avLst/>
          </a:prstGeom>
          <a:noFill/>
        </p:spPr>
        <p:txBody>
          <a:bodyPr wrap="none" rtlCol="0">
            <a:spAutoFit/>
          </a:bodyPr>
          <a:lstStyle/>
          <a:p>
            <a:r>
              <a:rPr lang="en" dirty="0" smtClean="0">
                <a:solidFill>
                  <a:schemeClr val="bg1"/>
                </a:solidFill>
              </a:rPr>
              <a:t>Deployment identification block</a:t>
            </a:r>
            <a:endParaRPr lang="en" dirty="0">
              <a:solidFill>
                <a:schemeClr val="bg1"/>
              </a:solidFill>
            </a:endParaRPr>
          </a:p>
        </p:txBody>
      </p:sp>
      <p:sp>
        <p:nvSpPr>
          <p:cNvPr id="5" name="CuadroTexto 4"/>
          <p:cNvSpPr txBox="1"/>
          <p:nvPr/>
        </p:nvSpPr>
        <p:spPr>
          <a:xfrm>
            <a:off x="5075238" y="1822987"/>
            <a:ext cx="1415772" cy="307777"/>
          </a:xfrm>
          <a:prstGeom prst="rect">
            <a:avLst/>
          </a:prstGeom>
          <a:noFill/>
        </p:spPr>
        <p:txBody>
          <a:bodyPr wrap="none" rtlCol="0">
            <a:spAutoFit/>
          </a:bodyPr>
          <a:lstStyle/>
          <a:p>
            <a:r>
              <a:rPr lang="en" dirty="0" smtClean="0">
                <a:solidFill>
                  <a:schemeClr val="bg1"/>
                </a:solidFill>
              </a:rPr>
              <a:t>Releases block</a:t>
            </a:r>
            <a:endParaRPr lang="en" dirty="0">
              <a:solidFill>
                <a:schemeClr val="bg1"/>
              </a:solidFill>
            </a:endParaRPr>
          </a:p>
        </p:txBody>
      </p:sp>
      <p:sp>
        <p:nvSpPr>
          <p:cNvPr id="6" name="CuadroTexto 5"/>
          <p:cNvSpPr txBox="1"/>
          <p:nvPr/>
        </p:nvSpPr>
        <p:spPr>
          <a:xfrm>
            <a:off x="5075238" y="2602227"/>
            <a:ext cx="1608133" cy="307777"/>
          </a:xfrm>
          <a:prstGeom prst="rect">
            <a:avLst/>
          </a:prstGeom>
          <a:noFill/>
        </p:spPr>
        <p:txBody>
          <a:bodyPr wrap="none" rtlCol="0">
            <a:spAutoFit/>
          </a:bodyPr>
          <a:lstStyle/>
          <a:p>
            <a:r>
              <a:rPr lang="en" dirty="0" smtClean="0">
                <a:solidFill>
                  <a:schemeClr val="bg1"/>
                </a:solidFill>
              </a:rPr>
              <a:t>Compilation block</a:t>
            </a:r>
            <a:endParaRPr lang="en" dirty="0">
              <a:solidFill>
                <a:schemeClr val="bg1"/>
              </a:solidFill>
            </a:endParaRPr>
          </a:p>
        </p:txBody>
      </p:sp>
      <p:sp>
        <p:nvSpPr>
          <p:cNvPr id="7" name="CuadroTexto 6"/>
          <p:cNvSpPr txBox="1"/>
          <p:nvPr/>
        </p:nvSpPr>
        <p:spPr>
          <a:xfrm>
            <a:off x="5075238" y="3536514"/>
            <a:ext cx="1249060" cy="307777"/>
          </a:xfrm>
          <a:prstGeom prst="rect">
            <a:avLst/>
          </a:prstGeom>
          <a:noFill/>
        </p:spPr>
        <p:txBody>
          <a:bodyPr wrap="none" rtlCol="0">
            <a:spAutoFit/>
          </a:bodyPr>
          <a:lstStyle/>
          <a:p>
            <a:r>
              <a:rPr lang="en" dirty="0" smtClean="0">
                <a:solidFill>
                  <a:schemeClr val="bg1"/>
                </a:solidFill>
              </a:rPr>
              <a:t>Update block</a:t>
            </a:r>
            <a:endParaRPr lang="en" dirty="0">
              <a:solidFill>
                <a:schemeClr val="bg1"/>
              </a:solidFill>
            </a:endParaRPr>
          </a:p>
        </p:txBody>
      </p:sp>
      <p:cxnSp>
        <p:nvCxnSpPr>
          <p:cNvPr id="9" name="Conector recto de flecha 8"/>
          <p:cNvCxnSpPr>
            <a:stCxn id="4" idx="1"/>
          </p:cNvCxnSpPr>
          <p:nvPr/>
        </p:nvCxnSpPr>
        <p:spPr>
          <a:xfrm flipH="1">
            <a:off x="4453110" y="1361159"/>
            <a:ext cx="622128" cy="6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5" idx="1"/>
          </p:cNvCxnSpPr>
          <p:nvPr/>
        </p:nvCxnSpPr>
        <p:spPr>
          <a:xfrm flipH="1" flipV="1">
            <a:off x="2103917" y="1962284"/>
            <a:ext cx="2971321" cy="14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6" idx="1"/>
          </p:cNvCxnSpPr>
          <p:nvPr/>
        </p:nvCxnSpPr>
        <p:spPr>
          <a:xfrm flipH="1" flipV="1">
            <a:off x="2659875" y="2719943"/>
            <a:ext cx="2415363" cy="36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7" idx="1"/>
          </p:cNvCxnSpPr>
          <p:nvPr/>
        </p:nvCxnSpPr>
        <p:spPr>
          <a:xfrm flipH="1" flipV="1">
            <a:off x="3008711" y="3668380"/>
            <a:ext cx="2066527" cy="22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31205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91" y="1255613"/>
            <a:ext cx="3543300" cy="2794000"/>
          </a:xfrm>
          <a:prstGeom prst="rect">
            <a:avLst/>
          </a:prstGeom>
        </p:spPr>
      </p:pic>
      <p:sp>
        <p:nvSpPr>
          <p:cNvPr id="4" name="CuadroTexto 3"/>
          <p:cNvSpPr txBox="1"/>
          <p:nvPr/>
        </p:nvSpPr>
        <p:spPr>
          <a:xfrm>
            <a:off x="4367352" y="1463457"/>
            <a:ext cx="1043876" cy="307777"/>
          </a:xfrm>
          <a:prstGeom prst="rect">
            <a:avLst/>
          </a:prstGeom>
          <a:noFill/>
        </p:spPr>
        <p:txBody>
          <a:bodyPr wrap="none" rtlCol="0">
            <a:spAutoFit/>
          </a:bodyPr>
          <a:lstStyle/>
          <a:p>
            <a:r>
              <a:rPr lang="en" dirty="0" smtClean="0">
                <a:solidFill>
                  <a:schemeClr val="bg1"/>
                </a:solidFill>
              </a:rPr>
              <a:t>Jobs block</a:t>
            </a:r>
            <a:endParaRPr lang="en" dirty="0">
              <a:solidFill>
                <a:schemeClr val="bg1"/>
              </a:solidFill>
            </a:endParaRPr>
          </a:p>
        </p:txBody>
      </p:sp>
      <p:sp>
        <p:nvSpPr>
          <p:cNvPr id="5" name="CuadroTexto 4"/>
          <p:cNvSpPr txBox="1"/>
          <p:nvPr/>
        </p:nvSpPr>
        <p:spPr>
          <a:xfrm>
            <a:off x="4367352" y="3669386"/>
            <a:ext cx="1479892" cy="307777"/>
          </a:xfrm>
          <a:prstGeom prst="rect">
            <a:avLst/>
          </a:prstGeom>
          <a:noFill/>
        </p:spPr>
        <p:txBody>
          <a:bodyPr wrap="none" rtlCol="0">
            <a:spAutoFit/>
          </a:bodyPr>
          <a:lstStyle/>
          <a:p>
            <a:r>
              <a:rPr lang="en" dirty="0" smtClean="0">
                <a:solidFill>
                  <a:schemeClr val="bg1"/>
                </a:solidFill>
              </a:rPr>
              <a:t>Properties block</a:t>
            </a:r>
            <a:endParaRPr lang="en" dirty="0">
              <a:solidFill>
                <a:schemeClr val="bg1"/>
              </a:solidFill>
            </a:endParaRPr>
          </a:p>
        </p:txBody>
      </p:sp>
      <p:cxnSp>
        <p:nvCxnSpPr>
          <p:cNvPr id="7" name="Conector recto de flecha 6"/>
          <p:cNvCxnSpPr>
            <a:stCxn id="4" idx="1"/>
          </p:cNvCxnSpPr>
          <p:nvPr/>
        </p:nvCxnSpPr>
        <p:spPr>
          <a:xfrm flipH="1" flipV="1">
            <a:off x="2910600" y="1613433"/>
            <a:ext cx="1456752"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a:off x="1994906" y="3823275"/>
            <a:ext cx="23724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79755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Set the BOSH deployment manifest</a:t>
            </a:r>
            <a:endParaRPr lang="en" dirty="0">
              <a:solidFill>
                <a:srgbClr val="138A7E"/>
              </a:solidFill>
            </a:endParaRPr>
          </a:p>
        </p:txBody>
      </p:sp>
      <p:pic>
        <p:nvPicPr>
          <p:cNvPr id="3" name="Imagen 2" descr="Screen Shot 2016-01-10 at 12.06.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57" y="2049956"/>
            <a:ext cx="7823200" cy="558800"/>
          </a:xfrm>
          <a:prstGeom prst="rect">
            <a:avLst/>
          </a:prstGeom>
        </p:spPr>
      </p:pic>
      <p:sp>
        <p:nvSpPr>
          <p:cNvPr id="4" name="Marcador de texto 2"/>
          <p:cNvSpPr>
            <a:spLocks noGrp="1"/>
          </p:cNvSpPr>
          <p:nvPr>
            <p:ph type="body" idx="1"/>
          </p:nvPr>
        </p:nvSpPr>
        <p:spPr>
          <a:xfrm>
            <a:off x="163517" y="953889"/>
            <a:ext cx="6177693" cy="457866"/>
          </a:xfrm>
        </p:spPr>
        <p:txBody>
          <a:bodyPr/>
          <a:lstStyle/>
          <a:p>
            <a:pPr marL="0" indent="0">
              <a:buNone/>
            </a:pPr>
            <a:r>
              <a:rPr lang="en" sz="1400" dirty="0"/>
              <a:t>bosh </a:t>
            </a:r>
            <a:r>
              <a:rPr lang="en-US" sz="1400" dirty="0" smtClean="0"/>
              <a:t>update cloud-</a:t>
            </a:r>
            <a:r>
              <a:rPr lang="en-US" sz="1400" dirty="0" err="1" smtClean="0"/>
              <a:t>config</a:t>
            </a:r>
            <a:r>
              <a:rPr lang="en-US" sz="1400" dirty="0" smtClean="0"/>
              <a:t> cloud-</a:t>
            </a:r>
            <a:r>
              <a:rPr lang="en-US" sz="1400" dirty="0" err="1" smtClean="0"/>
              <a:t>config</a:t>
            </a:r>
            <a:r>
              <a:rPr lang="en" sz="1400" dirty="0" smtClean="0"/>
              <a:t>.yml</a:t>
            </a:r>
            <a:endParaRPr lang="en" sz="1400" dirty="0" smtClean="0"/>
          </a:p>
        </p:txBody>
      </p:sp>
      <p:sp>
        <p:nvSpPr>
          <p:cNvPr id="5" name="Marcador de texto 2"/>
          <p:cNvSpPr txBox="1">
            <a:spLocks/>
          </p:cNvSpPr>
          <p:nvPr/>
        </p:nvSpPr>
        <p:spPr>
          <a:xfrm>
            <a:off x="246157" y="1592090"/>
            <a:ext cx="6177693"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smtClean="0"/>
              <a:t>bosh deployment redis.yml</a:t>
            </a:r>
            <a:endParaRPr lang="en" sz="1400" dirty="0" smtClean="0"/>
          </a:p>
        </p:txBody>
      </p:sp>
      <p:sp>
        <p:nvSpPr>
          <p:cNvPr id="6" name="Marcador de texto 2"/>
          <p:cNvSpPr txBox="1">
            <a:spLocks/>
          </p:cNvSpPr>
          <p:nvPr/>
        </p:nvSpPr>
        <p:spPr>
          <a:xfrm>
            <a:off x="246157" y="2716078"/>
            <a:ext cx="6177693"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bosh coud-config</a:t>
            </a:r>
            <a:endParaRPr lang="en" sz="1400" dirty="0" smtClean="0"/>
          </a:p>
        </p:txBody>
      </p:sp>
    </p:spTree>
    <p:extLst>
      <p:ext uri="{BB962C8B-B14F-4D97-AF65-F5344CB8AC3E}">
        <p14:creationId xmlns:p14="http://schemas.microsoft.com/office/powerpoint/2010/main" val="321507665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Deploy</a:t>
            </a:r>
            <a:endParaRPr lang="en" dirty="0">
              <a:solidFill>
                <a:srgbClr val="138A7E"/>
              </a:solidFill>
            </a:endParaRPr>
          </a:p>
        </p:txBody>
      </p:sp>
      <p:pic>
        <p:nvPicPr>
          <p:cNvPr id="3" name="Imagen 2" descr="Screen Shot 2016-01-10 at 12.0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806" y="953889"/>
            <a:ext cx="4278692" cy="3611827"/>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sp>
        <p:nvSpPr>
          <p:cNvPr id="5" name="CuadroTexto 4"/>
          <p:cNvSpPr txBox="1"/>
          <p:nvPr/>
        </p:nvSpPr>
        <p:spPr>
          <a:xfrm>
            <a:off x="5980032" y="2177510"/>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5980032" y="2826154"/>
            <a:ext cx="1801369" cy="307777"/>
          </a:xfrm>
          <a:prstGeom prst="rect">
            <a:avLst/>
          </a:prstGeom>
          <a:noFill/>
        </p:spPr>
        <p:txBody>
          <a:bodyPr wrap="none" rtlCol="0">
            <a:spAutoFit/>
          </a:bodyPr>
          <a:lstStyle/>
          <a:p>
            <a:r>
              <a:rPr lang="en" dirty="0" smtClean="0">
                <a:solidFill>
                  <a:schemeClr val="bg1"/>
                </a:solidFill>
              </a:rPr>
              <a:t>Compiling packages</a:t>
            </a:r>
            <a:endParaRPr lang="en" dirty="0">
              <a:solidFill>
                <a:schemeClr val="bg1"/>
              </a:solidFill>
            </a:endParaRPr>
          </a:p>
        </p:txBody>
      </p:sp>
      <p:sp>
        <p:nvSpPr>
          <p:cNvPr id="7" name="CuadroTexto 6"/>
          <p:cNvSpPr txBox="1"/>
          <p:nvPr/>
        </p:nvSpPr>
        <p:spPr>
          <a:xfrm>
            <a:off x="5980032" y="3202371"/>
            <a:ext cx="1701432" cy="307777"/>
          </a:xfrm>
          <a:prstGeom prst="rect">
            <a:avLst/>
          </a:prstGeom>
          <a:noFill/>
        </p:spPr>
        <p:txBody>
          <a:bodyPr wrap="none" rtlCol="0">
            <a:spAutoFit/>
          </a:bodyPr>
          <a:lstStyle/>
          <a:p>
            <a:r>
              <a:rPr lang="en" dirty="0" smtClean="0">
                <a:solidFill>
                  <a:schemeClr val="bg1"/>
                </a:solidFill>
              </a:rPr>
              <a:t>Creating resources</a:t>
            </a:r>
            <a:endParaRPr lang="en" dirty="0">
              <a:solidFill>
                <a:schemeClr val="bg1"/>
              </a:solidFill>
            </a:endParaRPr>
          </a:p>
        </p:txBody>
      </p:sp>
      <p:sp>
        <p:nvSpPr>
          <p:cNvPr id="8" name="CuadroTexto 7"/>
          <p:cNvSpPr txBox="1"/>
          <p:nvPr/>
        </p:nvSpPr>
        <p:spPr>
          <a:xfrm>
            <a:off x="5980032" y="3730985"/>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10" name="Conector recto de flecha 9"/>
          <p:cNvCxnSpPr>
            <a:stCxn id="5" idx="1"/>
          </p:cNvCxnSpPr>
          <p:nvPr/>
        </p:nvCxnSpPr>
        <p:spPr>
          <a:xfrm flipH="1">
            <a:off x="4812847" y="2331399"/>
            <a:ext cx="116718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6" idx="1"/>
          </p:cNvCxnSpPr>
          <p:nvPr/>
        </p:nvCxnSpPr>
        <p:spPr>
          <a:xfrm flipH="1" flipV="1">
            <a:off x="5695838" y="2970680"/>
            <a:ext cx="284194" cy="9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a:off x="4311395" y="3356260"/>
            <a:ext cx="1668637" cy="12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8" idx="1"/>
          </p:cNvCxnSpPr>
          <p:nvPr/>
        </p:nvCxnSpPr>
        <p:spPr>
          <a:xfrm flipH="1" flipV="1">
            <a:off x="4812847" y="3864609"/>
            <a:ext cx="1167185" cy="20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980032" y="3421394"/>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9" name="Conector recto de flecha 18"/>
          <p:cNvCxnSpPr>
            <a:stCxn id="17" idx="1"/>
          </p:cNvCxnSpPr>
          <p:nvPr/>
        </p:nvCxnSpPr>
        <p:spPr>
          <a:xfrm flipH="1">
            <a:off x="4218735" y="3575283"/>
            <a:ext cx="1761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12799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6</a:t>
            </a:r>
            <a:r>
              <a:rPr lang="en-US" dirty="0" smtClean="0">
                <a:solidFill>
                  <a:srgbClr val="138A7E"/>
                </a:solidFill>
              </a:rPr>
              <a:t>. Update the BOSH deployment manifest</a:t>
            </a:r>
            <a:endParaRPr lang="en" dirty="0">
              <a:solidFill>
                <a:srgbClr val="138A7E"/>
              </a:solidFill>
            </a:endParaRPr>
          </a:p>
        </p:txBody>
      </p:sp>
      <p:pic>
        <p:nvPicPr>
          <p:cNvPr id="6" name="Imagen 5" descr="Screen Shot 2016-01-10 at 12.1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82" y="902429"/>
            <a:ext cx="2476802" cy="3687478"/>
          </a:xfrm>
          <a:prstGeom prst="rect">
            <a:avLst/>
          </a:prstGeom>
        </p:spPr>
      </p:pic>
      <p:sp>
        <p:nvSpPr>
          <p:cNvPr id="7" name="CuadroTexto 6"/>
          <p:cNvSpPr txBox="1"/>
          <p:nvPr/>
        </p:nvSpPr>
        <p:spPr>
          <a:xfrm>
            <a:off x="2992906" y="2618691"/>
            <a:ext cx="1562134" cy="307777"/>
          </a:xfrm>
          <a:prstGeom prst="rect">
            <a:avLst/>
          </a:prstGeom>
          <a:noFill/>
        </p:spPr>
        <p:txBody>
          <a:bodyPr wrap="none" rtlCol="0">
            <a:spAutoFit/>
          </a:bodyPr>
          <a:lstStyle/>
          <a:p>
            <a:r>
              <a:rPr lang="en" dirty="0" smtClean="0">
                <a:solidFill>
                  <a:schemeClr val="bg1"/>
                </a:solidFill>
              </a:rPr>
              <a:t>Adding a new job</a:t>
            </a:r>
            <a:endParaRPr lang="en" dirty="0">
              <a:solidFill>
                <a:schemeClr val="bg1"/>
              </a:solidFill>
            </a:endParaRPr>
          </a:p>
        </p:txBody>
      </p:sp>
      <p:sp>
        <p:nvSpPr>
          <p:cNvPr id="8" name="CuadroTexto 7"/>
          <p:cNvSpPr txBox="1"/>
          <p:nvPr/>
        </p:nvSpPr>
        <p:spPr>
          <a:xfrm>
            <a:off x="2992906" y="3245312"/>
            <a:ext cx="1292479" cy="307777"/>
          </a:xfrm>
          <a:prstGeom prst="rect">
            <a:avLst/>
          </a:prstGeom>
          <a:noFill/>
        </p:spPr>
        <p:txBody>
          <a:bodyPr wrap="none" rtlCol="0">
            <a:spAutoFit/>
          </a:bodyPr>
          <a:lstStyle/>
          <a:p>
            <a:r>
              <a:rPr lang="en" dirty="0" smtClean="0">
                <a:solidFill>
                  <a:schemeClr val="bg1"/>
                </a:solidFill>
              </a:rPr>
              <a:t># of instances</a:t>
            </a:r>
            <a:endParaRPr lang="en" dirty="0">
              <a:solidFill>
                <a:schemeClr val="bg1"/>
              </a:solidFill>
            </a:endParaRPr>
          </a:p>
        </p:txBody>
      </p:sp>
      <p:sp>
        <p:nvSpPr>
          <p:cNvPr id="9" name="CuadroTexto 8"/>
          <p:cNvSpPr txBox="1"/>
          <p:nvPr/>
        </p:nvSpPr>
        <p:spPr>
          <a:xfrm>
            <a:off x="2992906" y="4086378"/>
            <a:ext cx="2100567" cy="307777"/>
          </a:xfrm>
          <a:prstGeom prst="rect">
            <a:avLst/>
          </a:prstGeom>
          <a:noFill/>
        </p:spPr>
        <p:txBody>
          <a:bodyPr wrap="none" rtlCol="0">
            <a:spAutoFit/>
          </a:bodyPr>
          <a:lstStyle/>
          <a:p>
            <a:r>
              <a:rPr lang="en" dirty="0" smtClean="0">
                <a:solidFill>
                  <a:schemeClr val="bg1"/>
                </a:solidFill>
              </a:rPr>
              <a:t>Job’s specific properties</a:t>
            </a:r>
            <a:endParaRPr lang="en" dirty="0">
              <a:solidFill>
                <a:schemeClr val="bg1"/>
              </a:solidFill>
            </a:endParaRPr>
          </a:p>
        </p:txBody>
      </p:sp>
      <p:cxnSp>
        <p:nvCxnSpPr>
          <p:cNvPr id="11" name="Conector recto de flecha 10"/>
          <p:cNvCxnSpPr>
            <a:stCxn id="7" idx="1"/>
          </p:cNvCxnSpPr>
          <p:nvPr/>
        </p:nvCxnSpPr>
        <p:spPr>
          <a:xfrm flipH="1">
            <a:off x="2071214" y="2772580"/>
            <a:ext cx="921692" cy="18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8" idx="1"/>
          </p:cNvCxnSpPr>
          <p:nvPr/>
        </p:nvCxnSpPr>
        <p:spPr>
          <a:xfrm flipH="1" flipV="1">
            <a:off x="1667872" y="3390392"/>
            <a:ext cx="1325034" cy="8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9" idx="1"/>
          </p:cNvCxnSpPr>
          <p:nvPr/>
        </p:nvCxnSpPr>
        <p:spPr>
          <a:xfrm flipH="1">
            <a:off x="2447303" y="4240267"/>
            <a:ext cx="545603" cy="58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8592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255" y="953889"/>
            <a:ext cx="3808934" cy="3616961"/>
          </a:xfrm>
          <a:prstGeom prst="rect">
            <a:avLst/>
          </a:prstGeom>
        </p:spPr>
      </p:pic>
      <p:sp>
        <p:nvSpPr>
          <p:cNvPr id="5" name="CuadroTexto 4"/>
          <p:cNvSpPr txBox="1"/>
          <p:nvPr/>
        </p:nvSpPr>
        <p:spPr>
          <a:xfrm>
            <a:off x="5560338" y="3158652"/>
            <a:ext cx="1631915" cy="307777"/>
          </a:xfrm>
          <a:prstGeom prst="rect">
            <a:avLst/>
          </a:prstGeom>
          <a:noFill/>
        </p:spPr>
        <p:txBody>
          <a:bodyPr wrap="none" rtlCol="0">
            <a:spAutoFit/>
          </a:bodyPr>
          <a:lstStyle/>
          <a:p>
            <a:r>
              <a:rPr lang="en" dirty="0" smtClean="0">
                <a:solidFill>
                  <a:schemeClr val="bg1"/>
                </a:solidFill>
              </a:rPr>
              <a:t>Detected changes</a:t>
            </a:r>
            <a:endParaRPr lang="en" dirty="0">
              <a:solidFill>
                <a:schemeClr val="bg1"/>
              </a:solidFill>
            </a:endParaRPr>
          </a:p>
        </p:txBody>
      </p:sp>
      <p:cxnSp>
        <p:nvCxnSpPr>
          <p:cNvPr id="7" name="Conector recto de flecha 6"/>
          <p:cNvCxnSpPr>
            <a:stCxn id="5" idx="1"/>
          </p:cNvCxnSpPr>
          <p:nvPr/>
        </p:nvCxnSpPr>
        <p:spPr>
          <a:xfrm flipH="1" flipV="1">
            <a:off x="3564668" y="3308628"/>
            <a:ext cx="1995670"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160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483" y="892779"/>
            <a:ext cx="3016813" cy="3681534"/>
          </a:xfrm>
          <a:prstGeom prst="rect">
            <a:avLst/>
          </a:prstGeom>
        </p:spPr>
      </p:pic>
      <p:sp>
        <p:nvSpPr>
          <p:cNvPr id="5" name="CuadroTexto 4"/>
          <p:cNvSpPr txBox="1"/>
          <p:nvPr/>
        </p:nvSpPr>
        <p:spPr>
          <a:xfrm>
            <a:off x="4840864" y="1411755"/>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4840864" y="2439261"/>
            <a:ext cx="2359878" cy="307777"/>
          </a:xfrm>
          <a:prstGeom prst="rect">
            <a:avLst/>
          </a:prstGeom>
          <a:noFill/>
        </p:spPr>
        <p:txBody>
          <a:bodyPr wrap="none" rtlCol="0">
            <a:spAutoFit/>
          </a:bodyPr>
          <a:lstStyle/>
          <a:p>
            <a:r>
              <a:rPr lang="en" dirty="0" smtClean="0">
                <a:solidFill>
                  <a:schemeClr val="bg1"/>
                </a:solidFill>
              </a:rPr>
              <a:t>Creating missing resources</a:t>
            </a:r>
            <a:endParaRPr lang="en" dirty="0">
              <a:solidFill>
                <a:schemeClr val="bg1"/>
              </a:solidFill>
            </a:endParaRPr>
          </a:p>
        </p:txBody>
      </p:sp>
      <p:sp>
        <p:nvSpPr>
          <p:cNvPr id="7" name="CuadroTexto 6"/>
          <p:cNvSpPr txBox="1"/>
          <p:nvPr/>
        </p:nvSpPr>
        <p:spPr>
          <a:xfrm>
            <a:off x="4840864" y="3577096"/>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9" name="Conector recto de flecha 8"/>
          <p:cNvCxnSpPr>
            <a:stCxn id="7" idx="1"/>
          </p:cNvCxnSpPr>
          <p:nvPr/>
        </p:nvCxnSpPr>
        <p:spPr>
          <a:xfrm flipH="1" flipV="1">
            <a:off x="4044317" y="3728339"/>
            <a:ext cx="796547" cy="2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a:off x="3739086" y="2593150"/>
            <a:ext cx="1101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5" idx="1"/>
          </p:cNvCxnSpPr>
          <p:nvPr/>
        </p:nvCxnSpPr>
        <p:spPr>
          <a:xfrm flipH="1" flipV="1">
            <a:off x="4044317" y="1558925"/>
            <a:ext cx="796547" cy="6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40864" y="2978667"/>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7" name="Conector recto de flecha 16"/>
          <p:cNvCxnSpPr>
            <a:stCxn id="15" idx="1"/>
          </p:cNvCxnSpPr>
          <p:nvPr/>
        </p:nvCxnSpPr>
        <p:spPr>
          <a:xfrm flipH="1" flipV="1">
            <a:off x="3450206" y="3128752"/>
            <a:ext cx="1390658" cy="38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91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Introducing BOSH concepts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668565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Troubleshooting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736842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a:t>
            </a:r>
          </a:p>
        </p:txBody>
      </p:sp>
      <p:pic>
        <p:nvPicPr>
          <p:cNvPr id="10" name="Imagen 9" descr="Screen Shot 2016-01-10 at 16.1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9" y="1597081"/>
            <a:ext cx="8579281" cy="2074956"/>
          </a:xfrm>
          <a:prstGeom prst="rect">
            <a:avLst/>
          </a:prstGeom>
        </p:spPr>
      </p:pic>
    </p:spTree>
    <p:extLst>
      <p:ext uri="{BB962C8B-B14F-4D97-AF65-F5344CB8AC3E}">
        <p14:creationId xmlns:p14="http://schemas.microsoft.com/office/powerpoint/2010/main" val="289267769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 –no-filter</a:t>
            </a:r>
          </a:p>
        </p:txBody>
      </p:sp>
      <p:pic>
        <p:nvPicPr>
          <p:cNvPr id="3" name="Imagen 2" descr="Screen Shot 2016-01-10 at 16.1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9" y="1411755"/>
            <a:ext cx="8486526" cy="2756351"/>
          </a:xfrm>
          <a:prstGeom prst="rect">
            <a:avLst/>
          </a:prstGeom>
        </p:spPr>
      </p:pic>
    </p:spTree>
    <p:extLst>
      <p:ext uri="{BB962C8B-B14F-4D97-AF65-F5344CB8AC3E}">
        <p14:creationId xmlns:p14="http://schemas.microsoft.com/office/powerpoint/2010/main" val="222683358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Debug a BOSH task</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 10 --debug</a:t>
            </a:r>
          </a:p>
        </p:txBody>
      </p:sp>
      <p:pic>
        <p:nvPicPr>
          <p:cNvPr id="5" name="Imagen 4" descr="Screen Shot 2016-01-10 at 16.1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2" y="1293710"/>
            <a:ext cx="5712459" cy="3107171"/>
          </a:xfrm>
          <a:prstGeom prst="rect">
            <a:avLst/>
          </a:prstGeom>
        </p:spPr>
      </p:pic>
    </p:spTree>
    <p:extLst>
      <p:ext uri="{BB962C8B-B14F-4D97-AF65-F5344CB8AC3E}">
        <p14:creationId xmlns:p14="http://schemas.microsoft.com/office/powerpoint/2010/main" val="334044473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List VMs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a:t>
            </a:r>
          </a:p>
        </p:txBody>
      </p:sp>
      <p:pic>
        <p:nvPicPr>
          <p:cNvPr id="8" name="Imagen 7" descr="Screen Shot 2016-01-10 at 12.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93" y="1080547"/>
            <a:ext cx="4480991" cy="3200708"/>
          </a:xfrm>
          <a:prstGeom prst="rect">
            <a:avLst/>
          </a:prstGeom>
        </p:spPr>
      </p:pic>
      <p:sp>
        <p:nvSpPr>
          <p:cNvPr id="14" name="Marcador de texto 2"/>
          <p:cNvSpPr txBox="1">
            <a:spLocks/>
          </p:cNvSpPr>
          <p:nvPr/>
        </p:nvSpPr>
        <p:spPr>
          <a:xfrm>
            <a:off x="5864590" y="1106289"/>
            <a:ext cx="3090684" cy="34505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87313" indent="-87313"/>
            <a:r>
              <a:rPr lang="en" sz="1400" dirty="0">
                <a:solidFill>
                  <a:srgbClr val="138A7E"/>
                </a:solidFill>
              </a:rPr>
              <a:t>running</a:t>
            </a:r>
            <a:r>
              <a:rPr lang="en" sz="1400" dirty="0"/>
              <a:t>: indicates that all release </a:t>
            </a:r>
            <a:r>
              <a:rPr lang="en" sz="1400" dirty="0" smtClean="0"/>
              <a:t>job</a:t>
            </a:r>
            <a:r>
              <a:rPr lang="es-ES_tradnl" sz="1400" dirty="0" smtClean="0"/>
              <a:t>’</a:t>
            </a:r>
            <a:r>
              <a:rPr lang="en" sz="1400" dirty="0" smtClean="0"/>
              <a:t>s </a:t>
            </a:r>
            <a:r>
              <a:rPr lang="en" sz="1400" dirty="0"/>
              <a:t>processes are successfully running at that </a:t>
            </a:r>
            <a:r>
              <a:rPr lang="en" sz="1400" dirty="0" smtClean="0"/>
              <a:t>moment</a:t>
            </a:r>
          </a:p>
          <a:p>
            <a:pPr marL="87313" indent="-87313"/>
            <a:r>
              <a:rPr lang="en" sz="1400" dirty="0" smtClean="0">
                <a:solidFill>
                  <a:srgbClr val="138A7E"/>
                </a:solidFill>
              </a:rPr>
              <a:t>failing</a:t>
            </a:r>
            <a:r>
              <a:rPr lang="en" sz="1400" dirty="0"/>
              <a:t>: indicates one of the release </a:t>
            </a:r>
            <a:r>
              <a:rPr lang="en" sz="1400" dirty="0" smtClean="0"/>
              <a:t>job</a:t>
            </a:r>
            <a:r>
              <a:rPr lang="es-ES_tradnl" sz="1400" dirty="0" smtClean="0"/>
              <a:t>’</a:t>
            </a:r>
            <a:r>
              <a:rPr lang="en" sz="1400" dirty="0" smtClean="0"/>
              <a:t>s </a:t>
            </a:r>
            <a:r>
              <a:rPr lang="en" sz="1400" dirty="0"/>
              <a:t>processes is not successfully running (could be failing to start, or exiting after some time, etc</a:t>
            </a:r>
            <a:r>
              <a:rPr lang="en" sz="1400" dirty="0" smtClean="0"/>
              <a:t>.)</a:t>
            </a:r>
          </a:p>
          <a:p>
            <a:pPr marL="87313" indent="-87313"/>
            <a:r>
              <a:rPr lang="en" sz="1400" dirty="0" smtClean="0">
                <a:solidFill>
                  <a:srgbClr val="138A7E"/>
                </a:solidFill>
              </a:rPr>
              <a:t>unresponsive</a:t>
            </a:r>
            <a:r>
              <a:rPr lang="en" sz="1400" dirty="0"/>
              <a:t>: the Director did not receive any response from the Agent</a:t>
            </a:r>
            <a:endParaRPr lang="en" sz="1400" dirty="0" smtClean="0"/>
          </a:p>
        </p:txBody>
      </p:sp>
    </p:spTree>
    <p:extLst>
      <p:ext uri="{BB962C8B-B14F-4D97-AF65-F5344CB8AC3E}">
        <p14:creationId xmlns:p14="http://schemas.microsoft.com/office/powerpoint/2010/main" val="351061196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Monitor VM’s state and vitals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 --vitals</a:t>
            </a:r>
          </a:p>
        </p:txBody>
      </p:sp>
      <p:pic>
        <p:nvPicPr>
          <p:cNvPr id="3" name="Imagen 2" descr="Screen Shot 2016-01-10 at 12.2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21" y="1480760"/>
            <a:ext cx="8682746" cy="2293928"/>
          </a:xfrm>
          <a:prstGeom prst="rect">
            <a:avLst/>
          </a:prstGeom>
        </p:spPr>
      </p:pic>
    </p:spTree>
    <p:extLst>
      <p:ext uri="{BB962C8B-B14F-4D97-AF65-F5344CB8AC3E}">
        <p14:creationId xmlns:p14="http://schemas.microsoft.com/office/powerpoint/2010/main" val="42197973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SSH into a VM</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ssh job/index</a:t>
            </a:r>
          </a:p>
        </p:txBody>
      </p:sp>
      <p:pic>
        <p:nvPicPr>
          <p:cNvPr id="5" name="Imagen 4" descr="Screen Shot 2016-01-10 at 12.31.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86" y="918028"/>
            <a:ext cx="4058654" cy="3562520"/>
          </a:xfrm>
          <a:prstGeom prst="rect">
            <a:avLst/>
          </a:prstGeom>
        </p:spPr>
      </p:pic>
      <p:sp>
        <p:nvSpPr>
          <p:cNvPr id="6" name="Marcador de texto 2"/>
          <p:cNvSpPr txBox="1">
            <a:spLocks/>
          </p:cNvSpPr>
          <p:nvPr/>
        </p:nvSpPr>
        <p:spPr>
          <a:xfrm>
            <a:off x="6219092" y="3526660"/>
            <a:ext cx="2736182" cy="9538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Some IaaS set a “secret” root password. By default is “c1oudcw0” (SHHH!!!)</a:t>
            </a:r>
          </a:p>
        </p:txBody>
      </p:sp>
      <p:sp>
        <p:nvSpPr>
          <p:cNvPr id="7" name="Marcador de texto 2"/>
          <p:cNvSpPr txBox="1">
            <a:spLocks/>
          </p:cNvSpPr>
          <p:nvPr/>
        </p:nvSpPr>
        <p:spPr>
          <a:xfrm>
            <a:off x="6018539" y="947996"/>
            <a:ext cx="2980339" cy="153211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t>The Agent on each VM sends an alert when someone/something tries to log into the system via SSH. Successful and failed attempts are recorded.</a:t>
            </a:r>
            <a:endParaRPr lang="en" sz="1400" dirty="0" smtClean="0"/>
          </a:p>
        </p:txBody>
      </p:sp>
      <p:cxnSp>
        <p:nvCxnSpPr>
          <p:cNvPr id="9" name="Conector recto de flecha 8"/>
          <p:cNvCxnSpPr/>
          <p:nvPr/>
        </p:nvCxnSpPr>
        <p:spPr>
          <a:xfrm flipH="1">
            <a:off x="5630431" y="4028132"/>
            <a:ext cx="550507" cy="327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81856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a custom root password</a:t>
            </a:r>
            <a:endParaRPr lang="en" dirty="0">
              <a:solidFill>
                <a:srgbClr val="138A7E"/>
              </a:solidFill>
            </a:endParaRPr>
          </a:p>
        </p:txBody>
      </p:sp>
      <p:pic>
        <p:nvPicPr>
          <p:cNvPr id="3" name="Imagen 2" descr="Screen Shot 2016-01-10 at 12.3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5" y="1211674"/>
            <a:ext cx="6705600" cy="2349500"/>
          </a:xfrm>
          <a:prstGeom prst="rect">
            <a:avLst/>
          </a:prstGeom>
        </p:spPr>
      </p:pic>
      <p:sp>
        <p:nvSpPr>
          <p:cNvPr id="8" name="CuadroTexto 7"/>
          <p:cNvSpPr txBox="1"/>
          <p:nvPr/>
        </p:nvSpPr>
        <p:spPr>
          <a:xfrm>
            <a:off x="1238041" y="3798821"/>
            <a:ext cx="5816742" cy="307777"/>
          </a:xfrm>
          <a:prstGeom prst="rect">
            <a:avLst/>
          </a:prstGeom>
          <a:noFill/>
        </p:spPr>
        <p:txBody>
          <a:bodyPr wrap="none" rtlCol="0">
            <a:spAutoFit/>
          </a:bodyPr>
          <a:lstStyle/>
          <a:p>
            <a:r>
              <a:rPr lang="en" dirty="0" smtClean="0">
                <a:solidFill>
                  <a:schemeClr val="bg1"/>
                </a:solidFill>
              </a:rPr>
              <a:t>Hashed </a:t>
            </a:r>
            <a:r>
              <a:rPr lang="en" dirty="0">
                <a:solidFill>
                  <a:schemeClr val="bg1"/>
                </a:solidFill>
              </a:rPr>
              <a:t>password - Generate SHA hash using </a:t>
            </a:r>
            <a:r>
              <a:rPr lang="en" dirty="0" smtClean="0">
                <a:solidFill>
                  <a:schemeClr val="bg1"/>
                </a:solidFill>
              </a:rPr>
              <a:t>“mkpasswd </a:t>
            </a:r>
            <a:r>
              <a:rPr lang="en" dirty="0">
                <a:solidFill>
                  <a:schemeClr val="bg1"/>
                </a:solidFill>
              </a:rPr>
              <a:t>-m sha-</a:t>
            </a:r>
            <a:r>
              <a:rPr lang="en" dirty="0" smtClean="0">
                <a:solidFill>
                  <a:schemeClr val="bg1"/>
                </a:solidFill>
              </a:rPr>
              <a:t>512”</a:t>
            </a:r>
            <a:endParaRPr lang="en" dirty="0">
              <a:solidFill>
                <a:schemeClr val="bg1"/>
              </a:solidFill>
            </a:endParaRPr>
          </a:p>
        </p:txBody>
      </p:sp>
      <p:cxnSp>
        <p:nvCxnSpPr>
          <p:cNvPr id="10" name="Conector recto de flecha 9"/>
          <p:cNvCxnSpPr>
            <a:stCxn id="8" idx="0"/>
            <a:endCxn id="3" idx="2"/>
          </p:cNvCxnSpPr>
          <p:nvPr/>
        </p:nvCxnSpPr>
        <p:spPr>
          <a:xfrm flipH="1" flipV="1">
            <a:off x="4135955" y="3561174"/>
            <a:ext cx="10457" cy="237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8273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health-check</a:t>
            </a:r>
            <a:endParaRPr lang="en" dirty="0">
              <a:solidFill>
                <a:srgbClr val="138A7E"/>
              </a:solidFill>
            </a:endParaRPr>
          </a:p>
        </p:txBody>
      </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“monit summary”</a:t>
            </a:r>
          </a:p>
          <a:p>
            <a:pPr marL="0" indent="0">
              <a:buNone/>
            </a:pPr>
            <a:r>
              <a:rPr lang="en" sz="1400" dirty="0" smtClean="0"/>
              <a:t>“monit (status|start|stop)”</a:t>
            </a:r>
          </a:p>
        </p:txBody>
      </p:sp>
      <p:pic>
        <p:nvPicPr>
          <p:cNvPr id="3" name="Imagen 2" descr="Screen Shot 2016-01-10 at 12.4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897" y="1083111"/>
            <a:ext cx="3323834" cy="3148235"/>
          </a:xfrm>
          <a:prstGeom prst="rect">
            <a:avLst/>
          </a:prstGeom>
        </p:spPr>
      </p:pic>
      <p:sp>
        <p:nvSpPr>
          <p:cNvPr id="10" name="Marcador de texto 2"/>
          <p:cNvSpPr txBox="1">
            <a:spLocks/>
          </p:cNvSpPr>
          <p:nvPr/>
        </p:nvSpPr>
        <p:spPr>
          <a:xfrm>
            <a:off x="163517" y="1771284"/>
            <a:ext cx="2414815"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https://mmonit.com/monit/</a:t>
            </a:r>
            <a:endParaRPr lang="en" sz="1400" dirty="0" smtClean="0"/>
          </a:p>
        </p:txBody>
      </p:sp>
    </p:spTree>
    <p:extLst>
      <p:ext uri="{BB962C8B-B14F-4D97-AF65-F5344CB8AC3E}">
        <p14:creationId xmlns:p14="http://schemas.microsoft.com/office/powerpoint/2010/main" val="243223084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recovery in action</a:t>
            </a:r>
            <a:endParaRPr lang="en" dirty="0">
              <a:solidFill>
                <a:srgbClr val="138A7E"/>
              </a:solidFill>
            </a:endParaRPr>
          </a:p>
        </p:txBody>
      </p:sp>
      <p:grpSp>
        <p:nvGrpSpPr>
          <p:cNvPr id="6" name="Agrupar 5"/>
          <p:cNvGrpSpPr/>
          <p:nvPr/>
        </p:nvGrpSpPr>
        <p:grpSpPr>
          <a:xfrm>
            <a:off x="272527" y="1274532"/>
            <a:ext cx="8203098" cy="3232856"/>
            <a:chOff x="272527" y="892977"/>
            <a:chExt cx="8203098" cy="3232856"/>
          </a:xfrm>
        </p:grpSpPr>
        <p:pic>
          <p:nvPicPr>
            <p:cNvPr id="4" name="Imagen 3" descr="Screen Shot 2016-01-10 at 12.4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8" y="892977"/>
              <a:ext cx="8203097" cy="3232856"/>
            </a:xfrm>
            <a:prstGeom prst="rect">
              <a:avLst/>
            </a:prstGeom>
          </p:spPr>
        </p:pic>
        <p:sp>
          <p:nvSpPr>
            <p:cNvPr id="5" name="Rectángulo 4"/>
            <p:cNvSpPr/>
            <p:nvPr/>
          </p:nvSpPr>
          <p:spPr>
            <a:xfrm>
              <a:off x="2877897" y="3935469"/>
              <a:ext cx="779430"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9" name="Rectángulo 8"/>
            <p:cNvSpPr/>
            <p:nvPr/>
          </p:nvSpPr>
          <p:spPr>
            <a:xfrm>
              <a:off x="272527" y="2828737"/>
              <a:ext cx="5047221"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gr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If a process dies, the BOSH agent will restart it again automatically</a:t>
            </a:r>
          </a:p>
        </p:txBody>
      </p:sp>
    </p:spTree>
    <p:extLst>
      <p:ext uri="{BB962C8B-B14F-4D97-AF65-F5344CB8AC3E}">
        <p14:creationId xmlns:p14="http://schemas.microsoft.com/office/powerpoint/2010/main" val="25634241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868" y="320039"/>
            <a:ext cx="8709999" cy="363558"/>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869" y="953888"/>
            <a:ext cx="8709999" cy="3499406"/>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01980856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VM health-check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400" dirty="0"/>
              <a:t>The Health Monitor continiously checks </a:t>
            </a:r>
            <a:r>
              <a:rPr lang="en" sz="2400" dirty="0" smtClean="0"/>
              <a:t>the presence </a:t>
            </a:r>
            <a:r>
              <a:rPr lang="en" sz="2400" dirty="0"/>
              <a:t>of the deployed </a:t>
            </a:r>
            <a:r>
              <a:rPr lang="en" sz="2400" dirty="0" smtClean="0"/>
              <a:t>VMs.</a:t>
            </a:r>
          </a:p>
          <a:p>
            <a:pPr marL="179388" indent="-179388"/>
            <a:r>
              <a:rPr lang="en" sz="2400" dirty="0" smtClean="0"/>
              <a:t>The </a:t>
            </a:r>
            <a:r>
              <a:rPr lang="en" sz="2400" dirty="0"/>
              <a:t>Agent on each VM produces a heartbeat every minute and sends it to the Health </a:t>
            </a:r>
            <a:r>
              <a:rPr lang="en" sz="2400" dirty="0" smtClean="0"/>
              <a:t>Monitor.</a:t>
            </a:r>
          </a:p>
          <a:p>
            <a:pPr marL="179388" indent="-179388"/>
            <a:r>
              <a:rPr lang="en" sz="2400" dirty="0"/>
              <a:t>The Health Monitor is extended by a set of plugins. Each plugin is given an opportunity to act on each heartbeat, so in cases of failure it can notify external services or perform actions against the </a:t>
            </a:r>
            <a:r>
              <a:rPr lang="en" sz="2400" dirty="0" smtClean="0"/>
              <a:t>Director.</a:t>
            </a:r>
          </a:p>
        </p:txBody>
      </p:sp>
    </p:spTree>
    <p:extLst>
      <p:ext uri="{BB962C8B-B14F-4D97-AF65-F5344CB8AC3E}">
        <p14:creationId xmlns:p14="http://schemas.microsoft.com/office/powerpoint/2010/main" val="137783687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Health Monitor plugins</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000" dirty="0">
                <a:solidFill>
                  <a:schemeClr val="accent1"/>
                </a:solidFill>
              </a:rPr>
              <a:t>Event Logger</a:t>
            </a:r>
            <a:r>
              <a:rPr lang="en" sz="2000" dirty="0"/>
              <a:t>: Logs events to a file</a:t>
            </a:r>
          </a:p>
          <a:p>
            <a:pPr marL="179388" indent="-179388"/>
            <a:r>
              <a:rPr lang="en" sz="2000" dirty="0">
                <a:solidFill>
                  <a:srgbClr val="138A7E"/>
                </a:solidFill>
              </a:rPr>
              <a:t>Resurrector</a:t>
            </a:r>
            <a:r>
              <a:rPr lang="en" sz="2000" dirty="0"/>
              <a:t>: Recreates VMs that have stopped heartbeating</a:t>
            </a:r>
          </a:p>
          <a:p>
            <a:pPr marL="179388" indent="-179388"/>
            <a:r>
              <a:rPr lang="en" sz="2000" dirty="0">
                <a:solidFill>
                  <a:srgbClr val="138A7E"/>
                </a:solidFill>
              </a:rPr>
              <a:t>Emailer</a:t>
            </a:r>
            <a:r>
              <a:rPr lang="en" sz="2000" dirty="0"/>
              <a:t>: Sends configurable e-mails on events reciept</a:t>
            </a:r>
          </a:p>
          <a:p>
            <a:pPr marL="179388" indent="-179388"/>
            <a:r>
              <a:rPr lang="en" sz="2000" dirty="0">
                <a:solidFill>
                  <a:srgbClr val="138A7E"/>
                </a:solidFill>
              </a:rPr>
              <a:t>OpenTSDB</a:t>
            </a:r>
            <a:r>
              <a:rPr lang="en" sz="2000" dirty="0"/>
              <a:t>: Sends events to OpenTSDB</a:t>
            </a:r>
          </a:p>
          <a:p>
            <a:pPr marL="179388" indent="-179388"/>
            <a:r>
              <a:rPr lang="en" sz="2000" dirty="0">
                <a:solidFill>
                  <a:srgbClr val="138A7E"/>
                </a:solidFill>
              </a:rPr>
              <a:t>Graphite</a:t>
            </a:r>
            <a:r>
              <a:rPr lang="en" sz="2000" dirty="0"/>
              <a:t>: Sends events to Graphite</a:t>
            </a:r>
          </a:p>
          <a:p>
            <a:pPr marL="179388" indent="-179388"/>
            <a:r>
              <a:rPr lang="en" sz="2000" dirty="0">
                <a:solidFill>
                  <a:srgbClr val="138A7E"/>
                </a:solidFill>
              </a:rPr>
              <a:t>PagerDuty</a:t>
            </a:r>
            <a:r>
              <a:rPr lang="en" sz="2000" dirty="0"/>
              <a:t>: Sends events to PagerDuty.com using their API</a:t>
            </a:r>
          </a:p>
          <a:p>
            <a:pPr marL="179388" indent="-179388"/>
            <a:r>
              <a:rPr lang="en" sz="2000" dirty="0">
                <a:solidFill>
                  <a:srgbClr val="138A7E"/>
                </a:solidFill>
              </a:rPr>
              <a:t>DataDog</a:t>
            </a:r>
            <a:r>
              <a:rPr lang="en" sz="2000" dirty="0"/>
              <a:t>: Sends events to DataDog.com using their API</a:t>
            </a:r>
          </a:p>
          <a:p>
            <a:pPr marL="179388" indent="-179388"/>
            <a:r>
              <a:rPr lang="en" sz="2000" dirty="0">
                <a:solidFill>
                  <a:srgbClr val="138A7E"/>
                </a:solidFill>
              </a:rPr>
              <a:t>AWS CloudWatch</a:t>
            </a:r>
            <a:r>
              <a:rPr lang="en" sz="2000" dirty="0"/>
              <a:t>: Sends events to Amazon’s CloudWatch using their </a:t>
            </a:r>
            <a:r>
              <a:rPr lang="en" sz="2000" dirty="0" smtClean="0"/>
              <a:t>API</a:t>
            </a:r>
          </a:p>
          <a:p>
            <a:pPr marL="0" indent="0">
              <a:buNone/>
            </a:pPr>
            <a:r>
              <a:rPr lang="en" sz="2000" dirty="0" smtClean="0"/>
              <a:t>Configuring Health Monitor: </a:t>
            </a:r>
            <a:r>
              <a:rPr lang="en" sz="2000" dirty="0">
                <a:hlinkClick r:id="rId3"/>
              </a:rPr>
              <a:t>http://bosh.io/docs/hm-config.html</a:t>
            </a:r>
            <a:endParaRPr lang="en" sz="2000" dirty="0" smtClean="0"/>
          </a:p>
        </p:txBody>
      </p:sp>
    </p:spTree>
    <p:extLst>
      <p:ext uri="{BB962C8B-B14F-4D97-AF65-F5344CB8AC3E}">
        <p14:creationId xmlns:p14="http://schemas.microsoft.com/office/powerpoint/2010/main" val="85657816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Resurrector</a:t>
            </a:r>
            <a:r>
              <a:rPr lang="en-US" dirty="0" smtClean="0">
                <a:solidFill>
                  <a:srgbClr val="138A7E"/>
                </a:solidFill>
              </a:rPr>
              <a:t> Health Monitor plugin</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200" dirty="0"/>
              <a:t>It’s responsible for automatically recreating VMs that become inaccessible.</a:t>
            </a:r>
            <a:endParaRPr lang="en" sz="2200" dirty="0" smtClean="0"/>
          </a:p>
          <a:p>
            <a:pPr marL="179388" indent="-179388"/>
            <a:r>
              <a:rPr lang="en" sz="2200" dirty="0" smtClean="0"/>
              <a:t>It continiously </a:t>
            </a:r>
            <a:r>
              <a:rPr lang="en" sz="2200" dirty="0"/>
              <a:t>cross-references VMs expected to be running against the VMs that are sending heartbeats. When resurrector does not receive heartbeats for a VM for a certain period of time, it will kick off a task on the Director (scan and fix task) to try to “resurrect” that </a:t>
            </a:r>
            <a:r>
              <a:rPr lang="en" sz="2200" dirty="0" smtClean="0"/>
              <a:t>VM.</a:t>
            </a:r>
          </a:p>
          <a:p>
            <a:pPr marL="179388" indent="-179388"/>
            <a:r>
              <a:rPr lang="en" sz="2200" dirty="0"/>
              <a:t>Under certain conditions the Resurrector will consider the system in the “meltdown” and will stop sending requests to the </a:t>
            </a:r>
            <a:r>
              <a:rPr lang="en" sz="2200" dirty="0" smtClean="0"/>
              <a:t>Director.</a:t>
            </a:r>
          </a:p>
        </p:txBody>
      </p:sp>
    </p:spTree>
    <p:extLst>
      <p:ext uri="{BB962C8B-B14F-4D97-AF65-F5344CB8AC3E}">
        <p14:creationId xmlns:p14="http://schemas.microsoft.com/office/powerpoint/2010/main" val="335490802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Automatic repair with </a:t>
            </a:r>
            <a:r>
              <a:rPr lang="en-US" dirty="0" err="1" smtClean="0">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9665998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483" y="1619249"/>
            <a:ext cx="644400" cy="1965833"/>
            <a:chOff x="5524483" y="1619249"/>
            <a:chExt cx="644400" cy="1965833"/>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70" name="Shape 916"/>
          <p:cNvGrpSpPr/>
          <p:nvPr/>
        </p:nvGrpSpPr>
        <p:grpSpPr>
          <a:xfrm>
            <a:off x="3141707" y="1082308"/>
            <a:ext cx="416578" cy="416578"/>
            <a:chOff x="3169175" y="1107626"/>
            <a:chExt cx="416578" cy="416578"/>
          </a:xfrm>
        </p:grpSpPr>
        <p:sp>
          <p:nvSpPr>
            <p:cNvPr id="71" name="Shape 917"/>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918"/>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3" name="Shape 919"/>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74" name="Shape 897"/>
          <p:cNvSpPr/>
          <p:nvPr/>
        </p:nvSpPr>
        <p:spPr>
          <a:xfrm>
            <a:off x="2787081" y="2042951"/>
            <a:ext cx="102588" cy="154212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5" name="Shape 898"/>
          <p:cNvSpPr/>
          <p:nvPr/>
        </p:nvSpPr>
        <p:spPr>
          <a:xfrm rot="10800000">
            <a:off x="2724074" y="2041467"/>
            <a:ext cx="228600" cy="197069"/>
          </a:xfrm>
          <a:prstGeom prst="triangle">
            <a:avLst>
              <a:gd name="adj" fmla="val 500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76" name="Imagen 75" descr="PngMedium-X-icon-103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37" y="2498690"/>
            <a:ext cx="350922" cy="350922"/>
          </a:xfrm>
          <a:prstGeom prst="rect">
            <a:avLst/>
          </a:prstGeom>
        </p:spPr>
      </p:pic>
    </p:spTree>
    <p:extLst>
      <p:ext uri="{BB962C8B-B14F-4D97-AF65-F5344CB8AC3E}">
        <p14:creationId xmlns:p14="http://schemas.microsoft.com/office/powerpoint/2010/main" val="406428887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dirty="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0" name="Shape 983"/>
          <p:cNvSpPr/>
          <p:nvPr/>
        </p:nvSpPr>
        <p:spPr>
          <a:xfrm>
            <a:off x="5460801" y="851076"/>
            <a:ext cx="965598" cy="554940"/>
          </a:xfrm>
          <a:custGeom>
            <a:avLst/>
            <a:gdLst/>
            <a:ahLst/>
            <a:cxnLst/>
            <a:rect l="0" t="0" r="0" b="0"/>
            <a:pathLst>
              <a:path w="120000" h="120000" extrusionOk="0">
                <a:moveTo>
                  <a:pt x="63546" y="0"/>
                </a:moveTo>
                <a:cubicBezTo>
                  <a:pt x="75132" y="0"/>
                  <a:pt x="84545" y="16183"/>
                  <a:pt x="84694" y="36267"/>
                </a:cubicBezTo>
                <a:cubicBezTo>
                  <a:pt x="87848" y="38967"/>
                  <a:pt x="90499" y="43123"/>
                  <a:pt x="92451" y="48167"/>
                </a:cubicBezTo>
                <a:cubicBezTo>
                  <a:pt x="94438" y="46885"/>
                  <a:pt x="96588" y="46285"/>
                  <a:pt x="98817" y="46285"/>
                </a:cubicBezTo>
                <a:cubicBezTo>
                  <a:pt x="110516" y="46285"/>
                  <a:pt x="120000" y="62787"/>
                  <a:pt x="120000" y="83142"/>
                </a:cubicBezTo>
                <a:cubicBezTo>
                  <a:pt x="120000" y="103498"/>
                  <a:pt x="110516" y="120000"/>
                  <a:pt x="98817" y="120000"/>
                </a:cubicBezTo>
                <a:lnTo>
                  <a:pt x="21182" y="120000"/>
                </a:lnTo>
                <a:cubicBezTo>
                  <a:pt x="9483" y="120000"/>
                  <a:pt x="0" y="103498"/>
                  <a:pt x="0" y="83142"/>
                </a:cubicBezTo>
                <a:cubicBezTo>
                  <a:pt x="0" y="62787"/>
                  <a:pt x="9483" y="46285"/>
                  <a:pt x="21182" y="46285"/>
                </a:cubicBezTo>
                <a:cubicBezTo>
                  <a:pt x="22721" y="46285"/>
                  <a:pt x="24221" y="46571"/>
                  <a:pt x="25663" y="47149"/>
                </a:cubicBezTo>
                <a:cubicBezTo>
                  <a:pt x="28016" y="32503"/>
                  <a:pt x="35516" y="21669"/>
                  <a:pt x="44560" y="20808"/>
                </a:cubicBezTo>
                <a:cubicBezTo>
                  <a:pt x="47925" y="8465"/>
                  <a:pt x="55167" y="0"/>
                  <a:pt x="63546" y="0"/>
                </a:cubicBezTo>
                <a:close/>
              </a:path>
            </a:pathLst>
          </a:custGeom>
          <a:solidFill>
            <a:schemeClr val="lt1"/>
          </a:solidFill>
          <a:ln w="12700" cap="flat" cmpd="sng">
            <a:solidFill>
              <a:srgbClr val="7F7F7F"/>
            </a:solidFill>
            <a:prstDash val="solid"/>
            <a:round/>
            <a:headEnd type="none" w="med" len="med"/>
            <a:tailEnd type="none" w="med" len="med"/>
          </a:ln>
        </p:spPr>
        <p:txBody>
          <a:bodyPr lIns="91425" tIns="45700" rIns="91425" bIns="45700" anchor="b" anchorCtr="0">
            <a:noAutofit/>
          </a:bodyPr>
          <a:lstStyle/>
          <a:p>
            <a:pPr marL="0" marR="0" lvl="0" indent="0" algn="ctr" rtl="0">
              <a:spcBef>
                <a:spcPts val="0"/>
              </a:spcBef>
              <a:buSzPct val="25000"/>
              <a:buNone/>
            </a:pPr>
            <a:endParaRPr lang="en-US" sz="1800" dirty="0">
              <a:solidFill>
                <a:srgbClr val="7F7F7F"/>
              </a:solidFill>
              <a:latin typeface="Source Sans Pro"/>
              <a:ea typeface="Source Sans Pro"/>
              <a:cs typeface="Source Sans Pro"/>
              <a:sym typeface="Source Sans Pro"/>
            </a:endParaRPr>
          </a:p>
        </p:txBody>
      </p:sp>
      <p:cxnSp>
        <p:nvCxnSpPr>
          <p:cNvPr id="71" name="Shape 984"/>
          <p:cNvCxnSpPr/>
          <p:nvPr/>
        </p:nvCxnSpPr>
        <p:spPr>
          <a:xfrm rot="16200000">
            <a:off x="4828476" y="992249"/>
            <a:ext cx="409200" cy="855600"/>
          </a:xfrm>
          <a:prstGeom prst="curvedConnector2">
            <a:avLst/>
          </a:prstGeom>
          <a:noFill/>
          <a:ln w="19050" cap="flat" cmpd="sng">
            <a:solidFill>
              <a:srgbClr val="7F7F7F"/>
            </a:solidFill>
            <a:prstDash val="solid"/>
            <a:round/>
            <a:headEnd type="none" w="med" len="med"/>
            <a:tailEnd type="triangle" w="lg" len="lg"/>
          </a:ln>
        </p:spPr>
      </p:cxnSp>
      <p:cxnSp>
        <p:nvCxnSpPr>
          <p:cNvPr id="72" name="Shape 844"/>
          <p:cNvCxnSpPr>
            <a:stCxn id="43" idx="3"/>
          </p:cNvCxnSpPr>
          <p:nvPr/>
        </p:nvCxnSpPr>
        <p:spPr>
          <a:xfrm flipV="1">
            <a:off x="1773569" y="2042951"/>
            <a:ext cx="1867407" cy="1186591"/>
          </a:xfrm>
          <a:prstGeom prst="straightConnector1">
            <a:avLst/>
          </a:prstGeom>
          <a:noFill/>
          <a:ln w="19050" cap="flat" cmpd="sng">
            <a:solidFill>
              <a:srgbClr val="7F7F7F"/>
            </a:solidFill>
            <a:prstDash val="solid"/>
            <a:round/>
            <a:headEnd type="none" w="med" len="med"/>
            <a:tailEnd type="triangle" w="lg" len="lg"/>
          </a:ln>
        </p:spPr>
      </p:cxnSp>
      <p:sp>
        <p:nvSpPr>
          <p:cNvPr id="18" name="CuadroTexto 17"/>
          <p:cNvSpPr txBox="1"/>
          <p:nvPr/>
        </p:nvSpPr>
        <p:spPr>
          <a:xfrm>
            <a:off x="5701622" y="1026382"/>
            <a:ext cx="483952" cy="307777"/>
          </a:xfrm>
          <a:prstGeom prst="rect">
            <a:avLst/>
          </a:prstGeom>
          <a:noFill/>
        </p:spPr>
        <p:txBody>
          <a:bodyPr wrap="none" rtlCol="0">
            <a:spAutoFit/>
          </a:bodyPr>
          <a:lstStyle/>
          <a:p>
            <a:r>
              <a:rPr lang="en" dirty="0" smtClean="0">
                <a:solidFill>
                  <a:srgbClr val="138A7E"/>
                </a:solidFill>
              </a:rPr>
              <a:t>CPI</a:t>
            </a:r>
            <a:endParaRPr lang="en" dirty="0">
              <a:solidFill>
                <a:srgbClr val="138A7E"/>
              </a:solidFill>
            </a:endParaRPr>
          </a:p>
        </p:txBody>
      </p:sp>
    </p:spTree>
    <p:extLst>
      <p:ext uri="{BB962C8B-B14F-4D97-AF65-F5344CB8AC3E}">
        <p14:creationId xmlns:p14="http://schemas.microsoft.com/office/powerpoint/2010/main" val="186616798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Disabling manually the </a:t>
            </a:r>
            <a:r>
              <a:rPr lang="en-US" dirty="0" err="1" smtClean="0">
                <a:solidFill>
                  <a:srgbClr val="138A7E"/>
                </a:solidFill>
              </a:rPr>
              <a:t>Resurrector</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“bosh vm resurrection </a:t>
            </a:r>
            <a:r>
              <a:rPr lang="en" sz="1400" dirty="0" smtClean="0"/>
              <a:t>job index on|off”</a:t>
            </a:r>
          </a:p>
        </p:txBody>
      </p:sp>
      <p:pic>
        <p:nvPicPr>
          <p:cNvPr id="4" name="Imagen 3" descr="Screen Shot 2016-01-10 at 15.5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3" y="1325354"/>
            <a:ext cx="8741545" cy="2722899"/>
          </a:xfrm>
          <a:prstGeom prst="rect">
            <a:avLst/>
          </a:prstGeom>
        </p:spPr>
      </p:pic>
    </p:spTree>
    <p:extLst>
      <p:ext uri="{BB962C8B-B14F-4D97-AF65-F5344CB8AC3E}">
        <p14:creationId xmlns:p14="http://schemas.microsoft.com/office/powerpoint/2010/main" val="195690564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0" indent="0">
              <a:buNone/>
            </a:pPr>
            <a:r>
              <a:rPr lang="en" sz="2200" dirty="0"/>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a:t>
            </a:r>
            <a:r>
              <a:rPr lang="en" sz="2200" dirty="0" smtClean="0"/>
              <a:t>enabled.</a:t>
            </a:r>
          </a:p>
          <a:p>
            <a:pPr marL="179388" indent="-179388"/>
            <a:r>
              <a:rPr lang="en" sz="2200" dirty="0"/>
              <a:t>VM is missing</a:t>
            </a:r>
          </a:p>
          <a:p>
            <a:pPr marL="179388" indent="-179388"/>
            <a:r>
              <a:rPr lang="en" sz="2200" dirty="0"/>
              <a:t>VM is not responsive (unresponsive agent)</a:t>
            </a:r>
          </a:p>
          <a:p>
            <a:pPr marL="179388" indent="-179388"/>
            <a:r>
              <a:rPr lang="en" sz="2200" dirty="0"/>
              <a:t>Persistent Disk is not attached</a:t>
            </a:r>
          </a:p>
          <a:p>
            <a:pPr marL="179388" indent="-179388"/>
            <a:r>
              <a:rPr lang="en" sz="2200" dirty="0"/>
              <a:t>Persistent Disk is missing</a:t>
            </a:r>
            <a:endParaRPr lang="en" sz="2200" dirty="0" smtClean="0"/>
          </a:p>
        </p:txBody>
      </p:sp>
    </p:spTree>
    <p:extLst>
      <p:ext uri="{BB962C8B-B14F-4D97-AF65-F5344CB8AC3E}">
        <p14:creationId xmlns:p14="http://schemas.microsoft.com/office/powerpoint/2010/main" val="100803199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a:t>
            </a:r>
            <a:r>
              <a:rPr lang="en" sz="1400" dirty="0" smtClean="0"/>
              <a:t>osh cck</a:t>
            </a:r>
          </a:p>
        </p:txBody>
      </p:sp>
      <p:pic>
        <p:nvPicPr>
          <p:cNvPr id="4" name="Imagen 3" descr="Screen Shot 2016-01-10 at 15.57.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76" y="992045"/>
            <a:ext cx="6941021" cy="3510402"/>
          </a:xfrm>
          <a:prstGeom prst="rect">
            <a:avLst/>
          </a:prstGeom>
        </p:spPr>
      </p:pic>
    </p:spTree>
    <p:extLst>
      <p:ext uri="{BB962C8B-B14F-4D97-AF65-F5344CB8AC3E}">
        <p14:creationId xmlns:p14="http://schemas.microsoft.com/office/powerpoint/2010/main" val="258010516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a:t>
            </a:r>
            <a:r>
              <a:rPr lang="en" dirty="0">
                <a:solidFill>
                  <a:srgbClr val="138A7E"/>
                </a:solidFill>
              </a:rPr>
              <a:t>var/vcap/bosh/log/</a:t>
            </a:r>
            <a:r>
              <a:rPr lang="en" dirty="0" smtClean="0">
                <a:solidFill>
                  <a:srgbClr val="138A7E"/>
                </a:solidFill>
              </a:rPr>
              <a:t>current</a:t>
            </a:r>
            <a:r>
              <a:rPr lang="en" dirty="0" smtClean="0"/>
              <a:t>: current BOSH agent log</a:t>
            </a:r>
          </a:p>
          <a:p>
            <a:pPr marL="179388" indent="-179388"/>
            <a:endParaRPr lang="en" dirty="0" smtClean="0"/>
          </a:p>
          <a:p>
            <a:pPr marL="179388" indent="-179388"/>
            <a:r>
              <a:rPr lang="en" dirty="0">
                <a:solidFill>
                  <a:srgbClr val="138A7E"/>
                </a:solidFill>
              </a:rPr>
              <a:t>/var/vcap/monit/monit.log: </a:t>
            </a:r>
            <a:r>
              <a:rPr lang="en" dirty="0">
                <a:solidFill>
                  <a:schemeClr val="bg1"/>
                </a:solidFill>
              </a:rPr>
              <a:t>Monit activity log. Includes information about starts, stops, restarts, etc. of release job processes monitored by Monit</a:t>
            </a:r>
            <a:endParaRPr lang="en" dirty="0" smtClean="0">
              <a:solidFill>
                <a:schemeClr val="bg1"/>
              </a:solidFill>
            </a:endParaRPr>
          </a:p>
        </p:txBody>
      </p:sp>
    </p:spTree>
    <p:extLst>
      <p:ext uri="{BB962C8B-B14F-4D97-AF65-F5344CB8AC3E}">
        <p14:creationId xmlns:p14="http://schemas.microsoft.com/office/powerpoint/2010/main" val="108208939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4987</TotalTime>
  <Words>8858</Words>
  <Application>Microsoft Macintosh PowerPoint</Application>
  <PresentationFormat>On-screen Show (16:9)</PresentationFormat>
  <Paragraphs>1357</Paragraphs>
  <Slides>186</Slides>
  <Notes>177</Notes>
  <HiddenSlides>0</HiddenSlides>
  <MMClips>0</MMClips>
  <ScaleCrop>false</ScaleCrop>
  <HeadingPairs>
    <vt:vector size="4" baseType="variant">
      <vt:variant>
        <vt:lpstr>Theme</vt:lpstr>
      </vt:variant>
      <vt:variant>
        <vt:i4>1</vt:i4>
      </vt:variant>
      <vt:variant>
        <vt:lpstr>Slide Titles</vt:lpstr>
      </vt:variant>
      <vt:variant>
        <vt:i4>186</vt:i4>
      </vt:variant>
    </vt:vector>
  </HeadingPairs>
  <TitlesOfParts>
    <vt:vector size="187" baseType="lpstr">
      <vt:lpstr>Office Theme</vt:lpstr>
      <vt:lpstr>PowerPoint Presentation</vt:lpstr>
      <vt:lpstr>Agenda</vt:lpstr>
      <vt:lpstr>PowerPoint Presentation</vt:lpstr>
      <vt:lpstr>PowerPoint Presentation</vt:lpstr>
      <vt:lpstr>Introductions</vt:lpstr>
      <vt:lpstr>Goals</vt:lpstr>
      <vt:lpstr>Rules</vt:lpstr>
      <vt:lpstr>PowerPoint Presentation</vt:lpstr>
      <vt:lpstr>What is BOSH?</vt:lpstr>
      <vt:lpstr>4 principles of modern Release Engineering</vt:lpstr>
      <vt:lpstr>4 principles of modern Release Engineering</vt:lpstr>
      <vt:lpstr>Purpose-built for “Day 2 Operations”</vt:lpstr>
      <vt:lpstr>Designed to “rule them all”</vt:lpstr>
      <vt:lpstr>CM &amp; Orchestration tools</vt:lpstr>
      <vt:lpstr>What is missing?</vt:lpstr>
      <vt:lpstr>Learning curves of DevOps Tools</vt:lpstr>
      <vt:lpstr>BOSH &amp; Cloud Foundry</vt:lpstr>
      <vt:lpstr>The BOSH Architecture</vt:lpstr>
      <vt:lpstr>BOSH: Cloud Provider Interface</vt:lpstr>
      <vt:lpstr>PowerPoint Presentation</vt:lpstr>
      <vt:lpstr>PowerPoint Presentation</vt:lpstr>
      <vt:lpstr>BOSH-Lite</vt:lpstr>
      <vt:lpstr>Setting up a BOSH Director</vt:lpstr>
      <vt:lpstr>1. Install Vagrant</vt:lpstr>
      <vt:lpstr>2. Spin up a BOSH Lite jumpbox VM</vt:lpstr>
      <vt:lpstr>3. Target our new environment</vt:lpstr>
      <vt:lpstr>4. Check BOSH-Lite status</vt:lpstr>
      <vt:lpstr>PowerPoint Presentation</vt:lpstr>
      <vt:lpstr>What is a BOSH deployment?</vt:lpstr>
      <vt:lpstr>What is a stemcell?</vt:lpstr>
      <vt:lpstr>Available stemcells</vt:lpstr>
      <vt:lpstr>What is a release?</vt:lpstr>
      <vt:lpstr>Available releases</vt:lpstr>
      <vt:lpstr>What is a deployment manifest?</vt:lpstr>
      <vt:lpstr>Anatomy of a deployment manifest</vt:lpstr>
      <vt:lpstr>Deployment Identification</vt:lpstr>
      <vt:lpstr>Releases</vt:lpstr>
      <vt:lpstr>Networks</vt:lpstr>
      <vt:lpstr>Manual networks</vt:lpstr>
      <vt:lpstr>Manual networks</vt:lpstr>
      <vt:lpstr>Dynamic networks</vt:lpstr>
      <vt:lpstr>VIP networks</vt:lpstr>
      <vt:lpstr>IP reservation types</vt:lpstr>
      <vt:lpstr>Multi-networks</vt:lpstr>
      <vt:lpstr>Resource Pools</vt:lpstr>
      <vt:lpstr>Disk Pools</vt:lpstr>
      <vt:lpstr>Jobs</vt:lpstr>
      <vt:lpstr>Job’s networks</vt:lpstr>
      <vt:lpstr>Jobs</vt:lpstr>
      <vt:lpstr>Job types</vt:lpstr>
      <vt:lpstr>Compilation</vt:lpstr>
      <vt:lpstr>Update</vt:lpstr>
      <vt:lpstr>Canary Instances</vt:lpstr>
      <vt:lpstr>How do the Canary deployment works?</vt:lpstr>
      <vt:lpstr>How do the Canary deployment works?</vt:lpstr>
      <vt:lpstr>How do the Canary deployment works?</vt:lpstr>
      <vt:lpstr>How do the Canary deployment works?</vt:lpstr>
      <vt:lpstr>How do the Canary deployment works?</vt:lpstr>
      <vt:lpstr>Update</vt:lpstr>
      <vt:lpstr>Properties</vt:lpstr>
      <vt:lpstr>Properties precedence</vt:lpstr>
      <vt:lpstr>Properties order</vt:lpstr>
      <vt:lpstr>Changing the deployment manifest</vt:lpstr>
      <vt:lpstr>Persistent disk considerations</vt:lpstr>
      <vt:lpstr>Persistent disks</vt:lpstr>
      <vt:lpstr>Persistent disk migration</vt:lpstr>
      <vt:lpstr>BOSH 2.0</vt:lpstr>
      <vt:lpstr>PowerPoint Presentation</vt:lpstr>
      <vt:lpstr>Deploying Redis</vt:lpstr>
      <vt:lpstr>1. Upload a BOSH stemcell</vt:lpstr>
      <vt:lpstr>2. Upload the Redis BOSH release</vt:lpstr>
      <vt:lpstr>3. Create a BOSH cloud-config manifest</vt:lpstr>
      <vt:lpstr>3. Create a BOSH deployment manifest</vt:lpstr>
      <vt:lpstr>3. Create a BOSH deployment manifest</vt:lpstr>
      <vt:lpstr>4. Set the BOSH deployment manifest</vt:lpstr>
      <vt:lpstr>5. Deploy</vt:lpstr>
      <vt:lpstr>6. Update the BOSH deployment manifest</vt:lpstr>
      <vt:lpstr>7. Deploy changes</vt:lpstr>
      <vt:lpstr>7. Deploy changes</vt:lpstr>
      <vt:lpstr>PowerPoint Presentation</vt:lpstr>
      <vt:lpstr>BOSH tasks</vt:lpstr>
      <vt:lpstr>BOSH tasks</vt:lpstr>
      <vt:lpstr>Debug a BOSH task</vt:lpstr>
      <vt:lpstr>List VMs</vt:lpstr>
      <vt:lpstr>Monitor VM’s state and vitals</vt:lpstr>
      <vt:lpstr>SSH into a VM</vt:lpstr>
      <vt:lpstr>Setting a custom root password</vt:lpstr>
      <vt:lpstr>Process health-check</vt:lpstr>
      <vt:lpstr>Process recovery in action</vt:lpstr>
      <vt:lpstr>VM health-check</vt:lpstr>
      <vt:lpstr>Health Monitor plugins</vt:lpstr>
      <vt:lpstr>Resurrector Health Monitor plugin</vt:lpstr>
      <vt:lpstr>Automatic repair with Resurrector</vt:lpstr>
      <vt:lpstr>Automatic repair with Resurrector</vt:lpstr>
      <vt:lpstr>Automatic repair with Resurrector</vt:lpstr>
      <vt:lpstr>Disabling manually the Resurrector</vt:lpstr>
      <vt:lpstr>Manual repair with Cloud Check</vt:lpstr>
      <vt:lpstr>Manual repair with Cloud Check</vt:lpstr>
      <vt:lpstr>VM Configuration Locations</vt:lpstr>
      <vt:lpstr>VM Configuration Locations</vt:lpstr>
      <vt:lpstr>VM Configuration Locations</vt:lpstr>
      <vt:lpstr>Log rotation</vt:lpstr>
      <vt:lpstr>PowerPoint Presentation</vt:lpstr>
      <vt:lpstr>PowerPoint Presentation</vt:lpstr>
      <vt:lpstr>What is a release?</vt:lpstr>
      <vt:lpstr>Elements of a release</vt:lpstr>
      <vt:lpstr>What is a package?</vt:lpstr>
      <vt:lpstr>Package’s spec file</vt:lpstr>
      <vt:lpstr>Package’s packaging script</vt:lpstr>
      <vt:lpstr>Package’s dependency graph</vt:lpstr>
      <vt:lpstr>Sources</vt:lpstr>
      <vt:lpstr>Blobs</vt:lpstr>
      <vt:lpstr>Configuring a blobstore</vt:lpstr>
      <vt:lpstr>final.yml example for AWS S3 blobstore</vt:lpstr>
      <vt:lpstr>private.yml example for AWS S3 blobstore</vt:lpstr>
      <vt:lpstr>What is a job?</vt:lpstr>
      <vt:lpstr>Elements of a Job</vt:lpstr>
      <vt:lpstr>Spec file</vt:lpstr>
      <vt:lpstr>Spec file</vt:lpstr>
      <vt:lpstr>Monit file</vt:lpstr>
      <vt:lpstr>Templates</vt:lpstr>
      <vt:lpstr>Special scripts</vt:lpstr>
      <vt:lpstr>Anatomy of a BOSH release</vt:lpstr>
      <vt:lpstr>PowerPoint Presentation</vt:lpstr>
      <vt:lpstr>Anatomy of a BOSH release</vt:lpstr>
      <vt:lpstr>Lab 3: Big Picture</vt:lpstr>
      <vt:lpstr>What is a release?</vt:lpstr>
      <vt:lpstr>Elements of a release</vt:lpstr>
      <vt:lpstr>What is a package?</vt:lpstr>
      <vt:lpstr>Package’s spec file</vt:lpstr>
      <vt:lpstr>Package’s packaging script</vt:lpstr>
      <vt:lpstr>Package’s dependency graph</vt:lpstr>
      <vt:lpstr>Sources</vt:lpstr>
      <vt:lpstr>Blobs</vt:lpstr>
      <vt:lpstr>Configuring a blobstore</vt:lpstr>
      <vt:lpstr>final.yml example for AWS S3 blobstore</vt:lpstr>
      <vt:lpstr>private.yml example for AWS S3 blobstore</vt:lpstr>
      <vt:lpstr>What is a job?</vt:lpstr>
      <vt:lpstr>Elements of a Job</vt:lpstr>
      <vt:lpstr>Spec file</vt:lpstr>
      <vt:lpstr>Spec file</vt:lpstr>
      <vt:lpstr>Monit file</vt:lpstr>
      <vt:lpstr>Templates</vt:lpstr>
      <vt:lpstr>Special scripts</vt:lpstr>
      <vt:lpstr>PowerPoint Presentation</vt:lpstr>
      <vt:lpstr>PowerPoint Presentation</vt:lpstr>
      <vt:lpstr>Pivotal OpsManager</vt:lpstr>
      <vt:lpstr>Pivotal OpsManager</vt:lpstr>
      <vt:lpstr>Pivotal OpsManager</vt:lpstr>
      <vt:lpstr>Pivotal OpsManager</vt:lpstr>
      <vt:lpstr>Pivotal OpsManager</vt:lpstr>
      <vt:lpstr>Pivotal OpsManager</vt:lpstr>
      <vt:lpstr>Pivotal OpsManager</vt:lpstr>
      <vt:lpstr>Pivotal OpsManager</vt:lpstr>
      <vt:lpstr>Pivotal Network</vt:lpstr>
      <vt:lpstr>Pivotal Product</vt:lpstr>
      <vt:lpstr>Pivotal Product UI rendering</vt:lpstr>
      <vt:lpstr>Pivotal Product manifest templates</vt:lpstr>
      <vt:lpstr>PowerPoint Presentation</vt:lpstr>
      <vt:lpstr>PowerPoint Presentation</vt:lpstr>
      <vt:lpstr>Bosh 2.0 Features</vt:lpstr>
      <vt:lpstr>Bosh 2.0 Features</vt:lpstr>
      <vt:lpstr>PowerPoint Presentation</vt:lpstr>
      <vt:lpstr>Services Overview</vt:lpstr>
      <vt:lpstr>Why Pivotal Cloud Foundry Services </vt:lpstr>
      <vt:lpstr>And much more…</vt:lpstr>
      <vt:lpstr>Pivotal Cloud Foundry Service</vt:lpstr>
      <vt:lpstr>Example: MySQL Service</vt:lpstr>
      <vt:lpstr>PowerPoint Presentation</vt:lpstr>
      <vt:lpstr>3 options</vt:lpstr>
      <vt:lpstr>Service broker</vt:lpstr>
      <vt:lpstr>Service Broker API</vt:lpstr>
      <vt:lpstr>What is a Service?</vt:lpstr>
      <vt:lpstr>2 types of Services</vt:lpstr>
      <vt:lpstr>Managed Services</vt:lpstr>
      <vt:lpstr>Service Creation &amp; Binding</vt:lpstr>
      <vt:lpstr>PowerPoint Presentation</vt:lpstr>
      <vt:lpstr>Example: 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Carl Daver</cp:lastModifiedBy>
  <cp:revision>182</cp:revision>
  <dcterms:modified xsi:type="dcterms:W3CDTF">2016-06-16T23:34:33Z</dcterms:modified>
</cp:coreProperties>
</file>